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379" r:id="rId2"/>
    <p:sldId id="258" r:id="rId3"/>
    <p:sldId id="354" r:id="rId4"/>
    <p:sldId id="396" r:id="rId5"/>
    <p:sldId id="312" r:id="rId6"/>
    <p:sldId id="256" r:id="rId7"/>
    <p:sldId id="259" r:id="rId8"/>
    <p:sldId id="315" r:id="rId9"/>
    <p:sldId id="314" r:id="rId10"/>
    <p:sldId id="261" r:id="rId11"/>
    <p:sldId id="405" r:id="rId12"/>
    <p:sldId id="317" r:id="rId13"/>
    <p:sldId id="263" r:id="rId14"/>
    <p:sldId id="367" r:id="rId15"/>
    <p:sldId id="368" r:id="rId16"/>
    <p:sldId id="369" r:id="rId17"/>
    <p:sldId id="377" r:id="rId18"/>
    <p:sldId id="265" r:id="rId19"/>
    <p:sldId id="370" r:id="rId20"/>
    <p:sldId id="267" r:id="rId21"/>
    <p:sldId id="383" r:id="rId22"/>
    <p:sldId id="269" r:id="rId23"/>
    <p:sldId id="386" r:id="rId24"/>
    <p:sldId id="387" r:id="rId25"/>
    <p:sldId id="388" r:id="rId26"/>
    <p:sldId id="268" r:id="rId27"/>
    <p:sldId id="270" r:id="rId28"/>
    <p:sldId id="272" r:id="rId29"/>
    <p:sldId id="406" r:id="rId30"/>
    <p:sldId id="271" r:id="rId31"/>
    <p:sldId id="320" r:id="rId32"/>
    <p:sldId id="273" r:id="rId33"/>
    <p:sldId id="286" r:id="rId34"/>
    <p:sldId id="407" r:id="rId35"/>
    <p:sldId id="397" r:id="rId36"/>
    <p:sldId id="366" r:id="rId37"/>
    <p:sldId id="301" r:id="rId38"/>
    <p:sldId id="351" r:id="rId39"/>
    <p:sldId id="326" r:id="rId40"/>
    <p:sldId id="327" r:id="rId41"/>
    <p:sldId id="329" r:id="rId42"/>
    <p:sldId id="275" r:id="rId43"/>
    <p:sldId id="302" r:id="rId44"/>
    <p:sldId id="381" r:id="rId45"/>
    <p:sldId id="408" r:id="rId46"/>
    <p:sldId id="380" r:id="rId47"/>
    <p:sldId id="330" r:id="rId48"/>
    <p:sldId id="353" r:id="rId49"/>
    <p:sldId id="291" r:id="rId50"/>
    <p:sldId id="331" r:id="rId51"/>
    <p:sldId id="333" r:id="rId52"/>
    <p:sldId id="391" r:id="rId53"/>
    <p:sldId id="360" r:id="rId54"/>
    <p:sldId id="410" r:id="rId55"/>
    <p:sldId id="390" r:id="rId56"/>
    <p:sldId id="295" r:id="rId57"/>
    <p:sldId id="334" r:id="rId58"/>
    <p:sldId id="335" r:id="rId59"/>
    <p:sldId id="394" r:id="rId60"/>
    <p:sldId id="384" r:id="rId61"/>
    <p:sldId id="336" r:id="rId62"/>
    <p:sldId id="411" r:id="rId63"/>
    <p:sldId id="412" r:id="rId64"/>
    <p:sldId id="338" r:id="rId65"/>
    <p:sldId id="339" r:id="rId66"/>
    <p:sldId id="311" r:id="rId67"/>
    <p:sldId id="385" r:id="rId68"/>
    <p:sldId id="340" r:id="rId69"/>
    <p:sldId id="297" r:id="rId70"/>
    <p:sldId id="279" r:id="rId71"/>
    <p:sldId id="414" r:id="rId72"/>
    <p:sldId id="413" r:id="rId73"/>
    <p:sldId id="395" r:id="rId74"/>
    <p:sldId id="342" r:id="rId75"/>
    <p:sldId id="283" r:id="rId76"/>
    <p:sldId id="343" r:id="rId77"/>
    <p:sldId id="345" r:id="rId78"/>
    <p:sldId id="344" r:id="rId79"/>
    <p:sldId id="341" r:id="rId80"/>
    <p:sldId id="398" r:id="rId81"/>
    <p:sldId id="372" r:id="rId82"/>
    <p:sldId id="415" r:id="rId83"/>
    <p:sldId id="373" r:id="rId84"/>
    <p:sldId id="374" r:id="rId85"/>
    <p:sldId id="375" r:id="rId8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D6E070-12E6-428C-9FFA-D8F7E5E80E5F}" v="20" dt="2018-09-07T23:32:05.3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9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e ferreira Neto" userId="394a2a041222a970" providerId="LiveId" clId="{02D6E070-12E6-428C-9FFA-D8F7E5E80E5F}"/>
    <pc:docChg chg="custSel modSld">
      <pc:chgData name="jose ferreira Neto" userId="394a2a041222a970" providerId="LiveId" clId="{02D6E070-12E6-428C-9FFA-D8F7E5E80E5F}" dt="2018-09-07T23:32:05.346" v="19" actId="27636"/>
      <pc:docMkLst>
        <pc:docMk/>
      </pc:docMkLst>
      <pc:sldChg chg="modSp">
        <pc:chgData name="jose ferreira Neto" userId="394a2a041222a970" providerId="LiveId" clId="{02D6E070-12E6-428C-9FFA-D8F7E5E80E5F}" dt="2018-09-07T23:32:05.346" v="19" actId="27636"/>
        <pc:sldMkLst>
          <pc:docMk/>
          <pc:sldMk cId="3836304644" sldId="268"/>
        </pc:sldMkLst>
        <pc:spChg chg="mod">
          <ac:chgData name="jose ferreira Neto" userId="394a2a041222a970" providerId="LiveId" clId="{02D6E070-12E6-428C-9FFA-D8F7E5E80E5F}" dt="2018-09-07T23:32:05.346" v="19" actId="27636"/>
          <ac:spMkLst>
            <pc:docMk/>
            <pc:sldMk cId="3836304644" sldId="268"/>
            <ac:spMk id="3" creationId="{00000000-0000-0000-0000-000000000000}"/>
          </ac:spMkLst>
        </pc:spChg>
      </pc:sldChg>
      <pc:sldChg chg="modSp">
        <pc:chgData name="jose ferreira Neto" userId="394a2a041222a970" providerId="LiveId" clId="{02D6E070-12E6-428C-9FFA-D8F7E5E80E5F}" dt="2018-09-07T23:32:05.057" v="18" actId="207"/>
        <pc:sldMkLst>
          <pc:docMk/>
          <pc:sldMk cId="55231784" sldId="379"/>
        </pc:sldMkLst>
        <pc:spChg chg="mod">
          <ac:chgData name="jose ferreira Neto" userId="394a2a041222a970" providerId="LiveId" clId="{02D6E070-12E6-428C-9FFA-D8F7E5E80E5F}" dt="2018-09-07T23:32:05.057" v="18" actId="207"/>
          <ac:spMkLst>
            <pc:docMk/>
            <pc:sldMk cId="55231784" sldId="379"/>
            <ac:spMk id="512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15336D-BC21-47B0-83E4-907A426C0F46}" type="datetimeFigureOut">
              <a:rPr lang="pt-BR" smtClean="0"/>
              <a:t>14/03/2024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6BBC1B-9D64-4F9F-B2E9-04609AC70F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3133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5779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BR" dirty="0"/>
          </a:p>
        </p:txBody>
      </p:sp>
      <p:sp>
        <p:nvSpPr>
          <p:cNvPr id="7578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A5D0EB5-F15A-4D34-95E5-B0C2DC87C8BD}" type="slidenum">
              <a:rPr lang="pt-BR" sz="1200" smtClean="0"/>
              <a:pPr eaLnBrk="1" hangingPunct="1"/>
              <a:t>1</a:t>
            </a:fld>
            <a:endParaRPr lang="pt-BR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6BBC1B-9D64-4F9F-B2E9-04609AC70F2D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3186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0C822-7A76-4900-8960-ABED28F10B26}" type="slidenum">
              <a:rPr lang="en-CA" smtClean="0"/>
              <a:pPr/>
              <a:t>21</a:t>
            </a:fld>
            <a:endParaRPr lang="en-C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0C822-7A76-4900-8960-ABED28F10B26}" type="slidenum">
              <a:rPr lang="en-CA" smtClean="0"/>
              <a:pPr/>
              <a:t>45</a:t>
            </a:fld>
            <a:endParaRPr lang="en-C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0C822-7A76-4900-8960-ABED28F10B26}" type="slidenum">
              <a:rPr lang="en-CA" smtClean="0"/>
              <a:pPr/>
              <a:t>60</a:t>
            </a:fld>
            <a:endParaRPr lang="en-C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B95A2-ECDC-4425-BBA4-DE6AD19EB10A}" type="datetimeFigureOut">
              <a:rPr lang="pt-BR" smtClean="0"/>
              <a:t>14/03/2024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1D0C3-A874-4AB3-BE59-CB8C93B138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991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B95A2-ECDC-4425-BBA4-DE6AD19EB10A}" type="datetimeFigureOut">
              <a:rPr lang="pt-BR" smtClean="0"/>
              <a:t>14/03/2024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1D0C3-A874-4AB3-BE59-CB8C93B138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797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B95A2-ECDC-4425-BBA4-DE6AD19EB10A}" type="datetimeFigureOut">
              <a:rPr lang="pt-BR" smtClean="0"/>
              <a:t>14/03/2024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1D0C3-A874-4AB3-BE59-CB8C93B138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631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9664FF-4BD2-4B84-8E05-2E3897F487A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603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B95A2-ECDC-4425-BBA4-DE6AD19EB10A}" type="datetimeFigureOut">
              <a:rPr lang="pt-BR" smtClean="0"/>
              <a:t>14/03/2024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1D0C3-A874-4AB3-BE59-CB8C93B138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635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B95A2-ECDC-4425-BBA4-DE6AD19EB10A}" type="datetimeFigureOut">
              <a:rPr lang="pt-BR" smtClean="0"/>
              <a:t>14/03/2024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1D0C3-A874-4AB3-BE59-CB8C93B138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122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B95A2-ECDC-4425-BBA4-DE6AD19EB10A}" type="datetimeFigureOut">
              <a:rPr lang="pt-BR" smtClean="0"/>
              <a:t>14/03/2024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1D0C3-A874-4AB3-BE59-CB8C93B138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89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B95A2-ECDC-4425-BBA4-DE6AD19EB10A}" type="datetimeFigureOut">
              <a:rPr lang="pt-BR" smtClean="0"/>
              <a:t>14/03/2024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1D0C3-A874-4AB3-BE59-CB8C93B138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096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B95A2-ECDC-4425-BBA4-DE6AD19EB10A}" type="datetimeFigureOut">
              <a:rPr lang="pt-BR" smtClean="0"/>
              <a:t>14/03/2024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1D0C3-A874-4AB3-BE59-CB8C93B138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080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B95A2-ECDC-4425-BBA4-DE6AD19EB10A}" type="datetimeFigureOut">
              <a:rPr lang="pt-BR" smtClean="0"/>
              <a:t>14/03/2024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1D0C3-A874-4AB3-BE59-CB8C93B138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600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B95A2-ECDC-4425-BBA4-DE6AD19EB10A}" type="datetimeFigureOut">
              <a:rPr lang="pt-BR" smtClean="0"/>
              <a:t>14/03/2024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1D0C3-A874-4AB3-BE59-CB8C93B138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298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B95A2-ECDC-4425-BBA4-DE6AD19EB10A}" type="datetimeFigureOut">
              <a:rPr lang="pt-BR" smtClean="0"/>
              <a:t>14/03/2024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1D0C3-A874-4AB3-BE59-CB8C93B138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66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B95A2-ECDC-4425-BBA4-DE6AD19EB10A}" type="datetimeFigureOut">
              <a:rPr lang="pt-BR" smtClean="0"/>
              <a:t>14/03/2024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1D0C3-A874-4AB3-BE59-CB8C93B138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0537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0505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5"/>
          <p:cNvSpPr>
            <a:spLocks noGrp="1" noChangeArrowheads="1"/>
          </p:cNvSpPr>
          <p:nvPr>
            <p:ph type="title"/>
          </p:nvPr>
        </p:nvSpPr>
        <p:spPr>
          <a:xfrm>
            <a:off x="2065339" y="404814"/>
            <a:ext cx="8061325" cy="5699125"/>
          </a:xfrm>
          <a:effectLst>
            <a:outerShdw dist="45791" dir="2021404" algn="ctr" rotWithShape="0">
              <a:srgbClr val="000000"/>
            </a:outerShdw>
          </a:effectLst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pt-BR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Deus ainda guia</a:t>
            </a:r>
            <a:br>
              <a:rPr lang="pt-BR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pt-BR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 </a:t>
            </a:r>
            <a:br>
              <a:rPr lang="pt-BR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pt-BR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 </a:t>
            </a:r>
            <a:br>
              <a:rPr lang="pt-BR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</a:br>
            <a:br>
              <a:rPr lang="pt-BR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</a:br>
            <a:br>
              <a:rPr lang="pt-BR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</a:br>
            <a:br>
              <a:rPr lang="pt-BR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</a:br>
            <a:br>
              <a:rPr lang="pt-BR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pt-BR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 </a:t>
            </a:r>
            <a:br>
              <a:rPr lang="pt-BR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pt-BR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                </a:t>
            </a:r>
            <a:r>
              <a:rPr lang="pt-BR" b="1" dirty="0">
                <a:solidFill>
                  <a:srgbClr val="FFFF00"/>
                </a:solidFill>
                <a:latin typeface="Arial Narrow" pitchFamily="34" charset="0"/>
                <a:cs typeface="Times New Roman" pitchFamily="18" charset="0"/>
              </a:rPr>
              <a:t>Apocalipse  04 e 05</a:t>
            </a:r>
            <a:r>
              <a:rPr lang="pt-PT" b="1" dirty="0">
                <a:solidFill>
                  <a:srgbClr val="FFFF00"/>
                </a:solidFill>
                <a:latin typeface="Arial Narrow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23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9376" y="274638"/>
            <a:ext cx="7776864" cy="610669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pt-BR" dirty="0"/>
              <a:t>Ezequiel também teve uma visão do trono de Deus, uma extraordinária cena com brasas de fogo ardentes, tochas, rodas sobrenaturais e </a:t>
            </a:r>
            <a:r>
              <a:rPr lang="pt-BR" b="1" dirty="0">
                <a:solidFill>
                  <a:srgbClr val="FF0000"/>
                </a:solidFill>
              </a:rPr>
              <a:t>criaturas viventes</a:t>
            </a:r>
            <a:br>
              <a:rPr lang="pt-BR" b="1" dirty="0">
                <a:solidFill>
                  <a:srgbClr val="FF0000"/>
                </a:solidFill>
              </a:rPr>
            </a:br>
            <a:r>
              <a:rPr lang="pt-BR" b="1" dirty="0">
                <a:solidFill>
                  <a:srgbClr val="FF0000"/>
                </a:solidFill>
              </a:rPr>
              <a:t> </a:t>
            </a:r>
            <a:r>
              <a:rPr lang="pt-BR" dirty="0"/>
              <a:t>(</a:t>
            </a:r>
            <a:r>
              <a:rPr lang="pt-BR" sz="7200" b="1" dirty="0">
                <a:solidFill>
                  <a:srgbClr val="FF0000"/>
                </a:solidFill>
              </a:rPr>
              <a:t>Ezequiel 1</a:t>
            </a:r>
            <a:r>
              <a:rPr lang="pt-BR" dirty="0"/>
              <a:t>).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836712"/>
            <a:ext cx="355412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85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07368" y="428178"/>
            <a:ext cx="11377264" cy="60016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/>
              <a:t>EZEQUIEL CAPÍTULO 1</a:t>
            </a:r>
          </a:p>
          <a:p>
            <a:endParaRPr lang="pt-BR" sz="3200" dirty="0"/>
          </a:p>
          <a:p>
            <a:pPr marL="514350" indent="-514350">
              <a:buAutoNum type="arabicPlain" startAt="27"/>
            </a:pPr>
            <a:r>
              <a:rPr lang="pt-BR" sz="3200" b="1" dirty="0"/>
              <a:t>E vi-a como a cor de âmbar, como a </a:t>
            </a:r>
            <a:r>
              <a:rPr lang="pt-B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aparência do fogo </a:t>
            </a:r>
            <a:r>
              <a:rPr lang="pt-BR" sz="3200" b="1" dirty="0"/>
              <a:t>pelo interior dele ao redor, desde o aspecto dos seus lombos, e daí para cima; e, desde o aspecto dos seus lombos e daí para baixo, vi como a semelhança de fogo, e </a:t>
            </a:r>
            <a:r>
              <a:rPr lang="pt-BR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 resplendor ao redor dele.</a:t>
            </a:r>
          </a:p>
          <a:p>
            <a:endParaRPr lang="pt-BR" sz="3200" dirty="0"/>
          </a:p>
          <a:p>
            <a:r>
              <a:rPr lang="pt-BR" sz="3200" dirty="0"/>
              <a:t>28  Como o aspecto do </a:t>
            </a:r>
            <a:r>
              <a:rPr lang="pt-B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arco</a:t>
            </a:r>
            <a:r>
              <a:rPr lang="pt-BR" sz="3200" dirty="0"/>
              <a:t> que aparece na nuvem no dia da chuva, assim era o aspecto do resplendor em redor. Este era o aspecto da semelhança da glória do SENHOR; e, vendo isto, caí sobre o meu rosto, e ouvi a voz de quem falava.</a:t>
            </a:r>
          </a:p>
        </p:txBody>
      </p:sp>
    </p:spTree>
    <p:extLst>
      <p:ext uri="{BB962C8B-B14F-4D97-AF65-F5344CB8AC3E}">
        <p14:creationId xmlns:p14="http://schemas.microsoft.com/office/powerpoint/2010/main" val="118240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H0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836712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5"/>
          <p:cNvSpPr>
            <a:spLocks noGrp="1" noChangeArrowheads="1"/>
          </p:cNvSpPr>
          <p:nvPr>
            <p:ph type="title"/>
          </p:nvPr>
        </p:nvSpPr>
        <p:spPr>
          <a:xfrm>
            <a:off x="398672" y="0"/>
            <a:ext cx="5383832" cy="4724400"/>
          </a:xfrm>
          <a:noFill/>
          <a:effectLst>
            <a:outerShdw dist="35921" dir="2700000" algn="ctr" rotWithShape="0">
              <a:srgbClr val="080808"/>
            </a:outerShdw>
          </a:effectLst>
        </p:spPr>
        <p:txBody>
          <a:bodyPr/>
          <a:lstStyle/>
          <a:p>
            <a:pPr eaLnBrk="1" hangingPunct="1"/>
            <a:r>
              <a:rPr lang="pt-BR" sz="36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pt-BR" sz="3600" b="1" dirty="0">
                <a:solidFill>
                  <a:srgbClr val="0000CC"/>
                </a:solidFill>
                <a:latin typeface="Arial Narrow" pitchFamily="34" charset="0"/>
                <a:cs typeface="Times New Roman" pitchFamily="18" charset="0"/>
              </a:rPr>
              <a:t>Pouco antes de seu martírio, </a:t>
            </a:r>
            <a:r>
              <a:rPr lang="pt-BR" sz="3600" b="1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Estevão</a:t>
            </a:r>
            <a:r>
              <a:rPr lang="pt-BR" sz="3600" b="1" dirty="0">
                <a:solidFill>
                  <a:srgbClr val="0000CC"/>
                </a:solidFill>
                <a:latin typeface="Arial Narrow" pitchFamily="34" charset="0"/>
                <a:cs typeface="Times New Roman" pitchFamily="18" charset="0"/>
              </a:rPr>
              <a:t> recebeu uma visão da glória de Deus em Seu trono e viu "o Filho do homem em pé à direita de Deus! (Atos 7:56). </a:t>
            </a:r>
            <a:endParaRPr lang="pt-PT" sz="3600" b="1" dirty="0">
              <a:solidFill>
                <a:srgbClr val="0000CC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623392" y="4683949"/>
            <a:ext cx="10945216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3600" dirty="0"/>
              <a:t>"Eis que vejo os Céus abertos e o Filho do Homem, que esta em pé à destra de Deus" </a:t>
            </a:r>
          </a:p>
          <a:p>
            <a:pPr algn="ctr"/>
            <a:r>
              <a:rPr lang="pt-BR" sz="3600" dirty="0"/>
              <a:t>(Atos 7:56).</a:t>
            </a:r>
          </a:p>
        </p:txBody>
      </p:sp>
    </p:spTree>
    <p:extLst>
      <p:ext uri="{BB962C8B-B14F-4D97-AF65-F5344CB8AC3E}">
        <p14:creationId xmlns:p14="http://schemas.microsoft.com/office/powerpoint/2010/main" val="334237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91544" y="178590"/>
            <a:ext cx="8229600" cy="1143000"/>
          </a:xfrm>
        </p:spPr>
        <p:txBody>
          <a:bodyPr/>
          <a:lstStyle/>
          <a:p>
            <a:r>
              <a:rPr lang="en-US" dirty="0" err="1"/>
              <a:t>Capítulo</a:t>
            </a:r>
            <a:r>
              <a:rPr lang="en-US" dirty="0"/>
              <a:t> 4 : 2 e 3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525724" y="1052736"/>
            <a:ext cx="11161240" cy="53553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4000" dirty="0"/>
              <a:t>2 Imediatamente, eu me achei em espírito, e eis </a:t>
            </a:r>
            <a:r>
              <a:rPr lang="pt-BR" sz="4000" b="1" dirty="0">
                <a:solidFill>
                  <a:srgbClr val="FF0000"/>
                </a:solidFill>
              </a:rPr>
              <a:t>armado no céu um trono</a:t>
            </a:r>
            <a:r>
              <a:rPr lang="pt-BR" sz="4000" dirty="0"/>
              <a:t>, e, no trono, </a:t>
            </a:r>
            <a:r>
              <a:rPr lang="pt-BR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alguém sentado</a:t>
            </a:r>
            <a:r>
              <a:rPr lang="pt-BR" sz="4000" dirty="0"/>
              <a:t>;</a:t>
            </a:r>
            <a:br>
              <a:rPr lang="pt-BR" sz="4000" dirty="0"/>
            </a:br>
            <a:br>
              <a:rPr lang="pt-BR" sz="4000" dirty="0"/>
            </a:br>
            <a:r>
              <a:rPr lang="pt-BR" sz="4000" dirty="0"/>
              <a:t>3 e esse que se acha assentado é </a:t>
            </a:r>
            <a:r>
              <a:rPr lang="pt-BR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semelhante, no aspecto</a:t>
            </a:r>
            <a:r>
              <a:rPr lang="pt-BR" sz="4000" dirty="0"/>
              <a:t>, a pedra de </a:t>
            </a:r>
            <a:r>
              <a:rPr lang="pt-B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jaspe</a:t>
            </a:r>
            <a:r>
              <a:rPr lang="pt-BR" sz="4000" dirty="0"/>
              <a:t> e de </a:t>
            </a:r>
            <a:r>
              <a:rPr lang="pt-BR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sardônio</a:t>
            </a:r>
            <a:r>
              <a:rPr lang="pt-BR" sz="4000" dirty="0"/>
              <a:t>, e, ao redor do trono, há um arco-íris semelhante, no aspecto, a </a:t>
            </a:r>
            <a:r>
              <a:rPr lang="pt-B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esmeralda</a:t>
            </a:r>
            <a:r>
              <a:rPr lang="pt-BR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809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84631"/>
            <a:ext cx="10972800" cy="1570186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 err="1"/>
              <a:t>Jaspe</a:t>
            </a:r>
            <a:r>
              <a:rPr lang="en-US" dirty="0"/>
              <a:t> - </a:t>
            </a:r>
            <a:r>
              <a:rPr lang="pt-BR" u="sng" dirty="0"/>
              <a:t>Jaspe</a:t>
            </a:r>
            <a:r>
              <a:rPr lang="pt-BR" dirty="0"/>
              <a:t> – cor vermelha; última pedra no peitoral do sumo sacerdote </a:t>
            </a:r>
            <a:br>
              <a:rPr lang="pt-BR" dirty="0"/>
            </a:br>
            <a:endParaRPr lang="pt-BR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1772816"/>
            <a:ext cx="3189733" cy="3189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206" y="1052736"/>
            <a:ext cx="2752532" cy="425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806924" y="5574431"/>
            <a:ext cx="10689676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/>
              <a:t>Alguns</a:t>
            </a:r>
            <a:r>
              <a:rPr lang="en-US" sz="3200" dirty="0"/>
              <a:t> </a:t>
            </a:r>
            <a:r>
              <a:rPr lang="en-US" sz="3200" dirty="0" err="1"/>
              <a:t>dizem</a:t>
            </a:r>
            <a:r>
              <a:rPr lang="en-US" sz="3200" dirty="0"/>
              <a:t> </a:t>
            </a:r>
            <a:r>
              <a:rPr lang="en-US" sz="3200" dirty="0" err="1"/>
              <a:t>que</a:t>
            </a:r>
            <a:r>
              <a:rPr lang="en-US" sz="3200" dirty="0"/>
              <a:t> era </a:t>
            </a:r>
            <a:r>
              <a:rPr lang="en-US" sz="3200" dirty="0" err="1"/>
              <a:t>como</a:t>
            </a:r>
            <a:r>
              <a:rPr lang="en-US" sz="3200" dirty="0"/>
              <a:t> um DIAMENTE TRANSLUCIDO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06268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59008" cy="1282154"/>
          </a:xfrm>
        </p:spPr>
        <p:txBody>
          <a:bodyPr>
            <a:normAutofit/>
          </a:bodyPr>
          <a:lstStyle/>
          <a:p>
            <a:r>
              <a:rPr lang="en-US" sz="6600" dirty="0" err="1"/>
              <a:t>Sardonica</a:t>
            </a:r>
            <a:r>
              <a:rPr lang="en-US" sz="6600" dirty="0"/>
              <a:t> </a:t>
            </a:r>
            <a:r>
              <a:rPr lang="en-US" sz="6600" dirty="0" err="1"/>
              <a:t>Bruta</a:t>
            </a:r>
            <a:endParaRPr lang="pt-BR" sz="66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1556792"/>
            <a:ext cx="5465876" cy="4559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828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392" y="211153"/>
            <a:ext cx="11175032" cy="207424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Sardonica</a:t>
            </a:r>
            <a:r>
              <a:rPr lang="en-US" dirty="0"/>
              <a:t> </a:t>
            </a:r>
            <a:r>
              <a:rPr lang="en-US" dirty="0" err="1"/>
              <a:t>polida</a:t>
            </a:r>
            <a:r>
              <a:rPr lang="en-US" dirty="0"/>
              <a:t> - </a:t>
            </a:r>
            <a:r>
              <a:rPr lang="pt-BR" u="sng" dirty="0"/>
              <a:t>Sardônica</a:t>
            </a:r>
            <a:r>
              <a:rPr lang="pt-BR" dirty="0"/>
              <a:t> – pedra preciosa avermelhada; primeira pedra no peitoral do sumo sacerdote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2" y="2173126"/>
            <a:ext cx="7259960" cy="435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526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7200" dirty="0"/>
              <a:t>ESMERALDAS</a:t>
            </a:r>
            <a:endParaRPr lang="pt-BR" sz="7200" dirty="0"/>
          </a:p>
        </p:txBody>
      </p:sp>
      <p:pic>
        <p:nvPicPr>
          <p:cNvPr id="63492" name="Picture 4" descr="http://i340.photobucket.com/albums/o331/ZARACLAO/Gemas%20Varias/6EsmeraldaNamibiaMu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1635739"/>
            <a:ext cx="7189513" cy="494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04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95400" y="908720"/>
            <a:ext cx="11089232" cy="45259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pt-BR" sz="4400" b="1" dirty="0"/>
              <a:t>O jaspe e a sardônica:</a:t>
            </a:r>
            <a:r>
              <a:rPr lang="pt-BR" sz="4400" dirty="0"/>
              <a:t> </a:t>
            </a:r>
          </a:p>
          <a:p>
            <a:pPr marL="0" indent="0">
              <a:buNone/>
            </a:pPr>
            <a:br>
              <a:rPr lang="pt-BR" sz="4400" dirty="0"/>
            </a:br>
            <a:r>
              <a:rPr lang="pt-BR" sz="4400" dirty="0"/>
              <a:t>o apóstolo tenta descrever o que viu, usando o jaspe e a sardônica, que representam um brilho cristalino. </a:t>
            </a:r>
          </a:p>
          <a:p>
            <a:pPr marL="0" indent="0">
              <a:buNone/>
            </a:pPr>
            <a:endParaRPr lang="pt-BR" sz="4400" dirty="0"/>
          </a:p>
          <a:p>
            <a:pPr marL="0" indent="0" algn="ctr">
              <a:buNone/>
            </a:pPr>
            <a:r>
              <a:rPr lang="pt-BR" sz="5200" b="1" dirty="0">
                <a:solidFill>
                  <a:srgbClr val="0000CC"/>
                </a:solidFill>
              </a:rPr>
              <a:t>O brilho retrata a santidade de Deus. </a:t>
            </a:r>
          </a:p>
        </p:txBody>
      </p:sp>
    </p:spTree>
    <p:extLst>
      <p:ext uri="{BB962C8B-B14F-4D97-AF65-F5344CB8AC3E}">
        <p14:creationId xmlns:p14="http://schemas.microsoft.com/office/powerpoint/2010/main" val="13984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4.bp.blogspot.com/-ON0U9_b-zrw/TfrJ-EbcxHI/AAAAAAAADFA/wSCzajX_1Aw/s1600/050207-arco-ir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1630"/>
            <a:ext cx="12192000" cy="683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43372" y="3140968"/>
            <a:ext cx="11305256" cy="353943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t-BR" sz="3200" dirty="0"/>
              <a:t>“Como o </a:t>
            </a:r>
            <a:r>
              <a:rPr lang="pt-BR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arco na nuvem </a:t>
            </a:r>
            <a:r>
              <a:rPr lang="pt-BR" sz="3200" dirty="0"/>
              <a:t>é formado pela união da luz do sol e da chuva, também o arco-íris ao redor do trono </a:t>
            </a:r>
            <a:r>
              <a:rPr lang="pt-B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representa o poder combinado da justiça  e  misericórdia... </a:t>
            </a:r>
          </a:p>
          <a:p>
            <a:endParaRPr lang="pt-BR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3200" dirty="0"/>
              <a:t>É a união da justiça e misericórdia que torna a salvação completa e plena.” </a:t>
            </a:r>
          </a:p>
          <a:p>
            <a:r>
              <a:rPr lang="pt-BR" sz="3200" dirty="0"/>
              <a:t>              E. G. White, </a:t>
            </a:r>
            <a:r>
              <a:rPr lang="pt-BR" sz="3200" dirty="0" err="1"/>
              <a:t>SpTM</a:t>
            </a:r>
            <a:r>
              <a:rPr lang="pt-BR" sz="3200" dirty="0"/>
              <a:t>, n. 1, 44, 45.  Ed.,115.</a:t>
            </a:r>
          </a:p>
        </p:txBody>
      </p:sp>
    </p:spTree>
    <p:extLst>
      <p:ext uri="{BB962C8B-B14F-4D97-AF65-F5344CB8AC3E}">
        <p14:creationId xmlns:p14="http://schemas.microsoft.com/office/powerpoint/2010/main" val="18285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Capítulo</a:t>
            </a:r>
            <a:r>
              <a:rPr lang="en-US" dirty="0"/>
              <a:t> 4 : 1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196752"/>
            <a:ext cx="11175032" cy="514116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sz="4400" dirty="0"/>
              <a:t>1 Depois destas coisas, olhei, e eis não somente uma </a:t>
            </a:r>
            <a:r>
              <a:rPr lang="pt-BR" sz="4400" b="1" dirty="0">
                <a:solidFill>
                  <a:srgbClr val="0000CC"/>
                </a:solidFill>
              </a:rPr>
              <a:t>porta aberta </a:t>
            </a:r>
            <a:r>
              <a:rPr lang="pt-BR" sz="4400" dirty="0"/>
              <a:t>no céu, como também a primeira voz que ouvi, como de trombeta ao falar comigo, dizendo: </a:t>
            </a:r>
            <a:r>
              <a:rPr lang="pt-BR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Sobe</a:t>
            </a:r>
            <a:r>
              <a:rPr lang="pt-BR" sz="4400" dirty="0"/>
              <a:t> para aqui, e te </a:t>
            </a:r>
            <a:r>
              <a:rPr lang="pt-B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mostrarei o que deve acontecer depois destas coisas.</a:t>
            </a:r>
          </a:p>
        </p:txBody>
      </p:sp>
    </p:spTree>
    <p:extLst>
      <p:ext uri="{BB962C8B-B14F-4D97-AF65-F5344CB8AC3E}">
        <p14:creationId xmlns:p14="http://schemas.microsoft.com/office/powerpoint/2010/main" val="364347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Capítulo</a:t>
            </a:r>
            <a:r>
              <a:rPr lang="en-US" dirty="0"/>
              <a:t> 4 : 4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600201"/>
            <a:ext cx="11103024" cy="45259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sz="5400" dirty="0"/>
              <a:t>4 Ao redor do trono, há também </a:t>
            </a:r>
            <a:r>
              <a:rPr lang="pt-BR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vinte e quatro tronos</a:t>
            </a:r>
            <a:r>
              <a:rPr lang="pt-BR" sz="5400" dirty="0"/>
              <a:t>, e assentados neles, </a:t>
            </a:r>
            <a:r>
              <a:rPr lang="pt-BR" sz="5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vinte e quatro anciãos </a:t>
            </a:r>
            <a:r>
              <a:rPr lang="pt-B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vestidos de branco,</a:t>
            </a:r>
            <a:r>
              <a:rPr lang="pt-BR" sz="5400" dirty="0"/>
              <a:t> em cujas cabeças </a:t>
            </a:r>
            <a:r>
              <a:rPr lang="pt-B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estão coroas de ouro.</a:t>
            </a:r>
          </a:p>
        </p:txBody>
      </p:sp>
    </p:spTree>
    <p:extLst>
      <p:ext uri="{BB962C8B-B14F-4D97-AF65-F5344CB8AC3E}">
        <p14:creationId xmlns:p14="http://schemas.microsoft.com/office/powerpoint/2010/main" val="193620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Moheb Ibrahim\My Documents\Religion\Power point\Preservant\The book of revelation\PowerPoint JPEG images\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368" y="116632"/>
            <a:ext cx="11449272" cy="63813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012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err="1"/>
              <a:t>Pessoas</a:t>
            </a:r>
            <a:r>
              <a:rPr lang="en-US" sz="6600" dirty="0"/>
              <a:t> </a:t>
            </a:r>
            <a:r>
              <a:rPr lang="en-US" sz="6600" dirty="0" err="1"/>
              <a:t>vivas</a:t>
            </a:r>
            <a:r>
              <a:rPr lang="en-US" sz="6600" dirty="0"/>
              <a:t> no </a:t>
            </a:r>
            <a:r>
              <a:rPr lang="en-US" sz="6600" dirty="0" err="1"/>
              <a:t>céu</a:t>
            </a:r>
            <a:endParaRPr lang="pt-BR" sz="6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07368" y="1600201"/>
            <a:ext cx="11305256" cy="45259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pt-BR" b="1" dirty="0"/>
              <a:t>1. Transladação.</a:t>
            </a:r>
            <a:r>
              <a:rPr lang="pt-BR" dirty="0"/>
              <a:t> Somente dois homens, de acordo com o relato bíblico, foram para o Céu por meio da transladação: </a:t>
            </a:r>
            <a:r>
              <a:rPr lang="pt-BR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Enoque e Elias </a:t>
            </a:r>
            <a:r>
              <a:rPr lang="pt-BR" dirty="0"/>
              <a:t>(Genesis 5:24, Hebreus 11:5, II Reis 2:11).</a:t>
            </a:r>
            <a:br>
              <a:rPr lang="pt-BR" dirty="0"/>
            </a:br>
            <a:br>
              <a:rPr lang="pt-BR" dirty="0"/>
            </a:br>
            <a:r>
              <a:rPr lang="pt-BR" b="1" dirty="0"/>
              <a:t>2. Ressurreição.</a:t>
            </a:r>
            <a:r>
              <a:rPr lang="pt-BR" dirty="0"/>
              <a:t> </a:t>
            </a:r>
            <a:r>
              <a:rPr lang="pt-BR" b="1" dirty="0">
                <a:solidFill>
                  <a:srgbClr val="FF0000"/>
                </a:solidFill>
              </a:rPr>
              <a:t>Moisés</a:t>
            </a:r>
            <a:r>
              <a:rPr lang="pt-BR" dirty="0"/>
              <a:t> foi ressuscitado e levado para o Céu logo após o seu sepultamento, e os discípulos o viram falando com Jesus no monte da transfiguração (Deuteronômio 34:5-7, Judas 9, Marcos 9:2-4, Lucas 9:30-32).</a:t>
            </a:r>
            <a:br>
              <a:rPr lang="pt-BR" dirty="0"/>
            </a:br>
            <a:br>
              <a:rPr lang="pt-BR" dirty="0"/>
            </a:br>
            <a:endParaRPr lang="pt-BR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22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err="1"/>
              <a:t>Quem</a:t>
            </a:r>
            <a:r>
              <a:rPr lang="en-US" sz="6600" dirty="0"/>
              <a:t> </a:t>
            </a:r>
            <a:r>
              <a:rPr lang="en-US" sz="6600" dirty="0" err="1"/>
              <a:t>são</a:t>
            </a:r>
            <a:r>
              <a:rPr lang="en-US" sz="6600" dirty="0"/>
              <a:t> </a:t>
            </a:r>
            <a:r>
              <a:rPr lang="en-US" sz="6600" dirty="0" err="1"/>
              <a:t>os</a:t>
            </a:r>
            <a:r>
              <a:rPr lang="en-US" sz="6600" dirty="0"/>
              <a:t> 24 </a:t>
            </a:r>
            <a:r>
              <a:rPr lang="en-US" sz="6600" dirty="0" err="1"/>
              <a:t>anciãos</a:t>
            </a:r>
            <a:r>
              <a:rPr lang="en-US" sz="6600" dirty="0"/>
              <a:t>? </a:t>
            </a:r>
            <a:endParaRPr lang="pt-BR" sz="6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algn="ctr"/>
            <a:r>
              <a:rPr lang="pt-BR" sz="6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adventistas </a:t>
            </a:r>
            <a:r>
              <a:rPr lang="pt-BR" sz="5200" dirty="0"/>
              <a:t>com </a:t>
            </a:r>
            <a:r>
              <a:rPr lang="pt-BR" sz="5200" dirty="0" err="1"/>
              <a:t>freqüência</a:t>
            </a:r>
            <a:r>
              <a:rPr lang="pt-BR" sz="5200" dirty="0"/>
              <a:t> os identificaram com os santos que se levantaram de suas tumbas quando Cristo ressuscitou (Mat. 27: 52-53; cf. </a:t>
            </a:r>
            <a:r>
              <a:rPr lang="pt-BR" sz="5200" dirty="0" err="1"/>
              <a:t>Éfe</a:t>
            </a:r>
            <a:r>
              <a:rPr lang="pt-BR" sz="5200" dirty="0"/>
              <a:t>. 4: 8), pois esse é um grupo que se sabe que foi ressuscitado. </a:t>
            </a:r>
          </a:p>
          <a:p>
            <a:endParaRPr lang="en-US" dirty="0"/>
          </a:p>
          <a:p>
            <a:r>
              <a:rPr lang="en-US" dirty="0"/>
              <a:t>SDAC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8047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Quem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24 </a:t>
            </a:r>
            <a:r>
              <a:rPr lang="en-US" dirty="0" err="1"/>
              <a:t>anciãos</a:t>
            </a:r>
            <a:r>
              <a:rPr lang="en-US" dirty="0"/>
              <a:t>?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70911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Outra interpretação </a:t>
            </a:r>
            <a:r>
              <a:rPr lang="pt-BR" sz="4000" dirty="0"/>
              <a:t>compara aos 24 anciãos com as 24 ordens do </a:t>
            </a:r>
            <a:r>
              <a:rPr lang="pt-BR" sz="4000" dirty="0" err="1"/>
              <a:t>sacerdocio</a:t>
            </a:r>
            <a:r>
              <a:rPr lang="pt-BR" sz="4000" dirty="0"/>
              <a:t> levítico. </a:t>
            </a:r>
          </a:p>
          <a:p>
            <a:r>
              <a:rPr lang="pt-BR" sz="4000" dirty="0"/>
              <a:t>Bem como os sacerdotes </a:t>
            </a:r>
            <a:r>
              <a:rPr lang="pt-BR" sz="4000" dirty="0" err="1"/>
              <a:t>ministraban</a:t>
            </a:r>
            <a:r>
              <a:rPr lang="pt-BR" sz="4000" dirty="0"/>
              <a:t> adiante de Deus no santuário terrenal, assim também João vê a 24 anciãos que </a:t>
            </a:r>
            <a:r>
              <a:rPr lang="pt-BR" sz="4000" dirty="0" err="1"/>
              <a:t>ministran</a:t>
            </a:r>
            <a:r>
              <a:rPr lang="pt-BR" sz="4000" dirty="0"/>
              <a:t> no santuário celestial.</a:t>
            </a:r>
          </a:p>
          <a:p>
            <a:pPr marL="0" indent="0">
              <a:buNone/>
            </a:pPr>
            <a:r>
              <a:rPr lang="en-US" sz="4000" dirty="0"/>
              <a:t>SDAC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51199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Quem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24 </a:t>
            </a:r>
            <a:r>
              <a:rPr lang="en-US" dirty="0" err="1"/>
              <a:t>anciãos</a:t>
            </a:r>
            <a:r>
              <a:rPr lang="en-US" dirty="0"/>
              <a:t>?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92514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pt-BR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Outros sugerem </a:t>
            </a:r>
            <a:r>
              <a:rPr lang="pt-BR" dirty="0"/>
              <a:t>que os 24 anciãos </a:t>
            </a:r>
            <a:r>
              <a:rPr lang="pt-BR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simbolizam</a:t>
            </a:r>
            <a:r>
              <a:rPr lang="pt-BR" dirty="0"/>
              <a:t> a Israel em seu sentido mais amplo:</a:t>
            </a:r>
          </a:p>
          <a:p>
            <a:pPr marL="0" indent="0">
              <a:buNone/>
            </a:pPr>
            <a:r>
              <a:rPr lang="pt-BR" dirty="0"/>
              <a:t>dois anciãos por cada tribo: um que simboliza ao Israel literal; o povo de Deus antes da cruz; e o outro, ao Israel espiritual, a igreja cristã, o povo de Deus depois da cruz. Desta maneira podem comparar-se com os 12 patriarcas e os 12 apóstolos. </a:t>
            </a:r>
          </a:p>
          <a:p>
            <a:endParaRPr lang="en-US" dirty="0"/>
          </a:p>
          <a:p>
            <a:r>
              <a:rPr lang="pt-BR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Alguns intérpretes </a:t>
            </a:r>
            <a:r>
              <a:rPr lang="pt-BR" dirty="0" err="1"/>
              <a:t>vêem</a:t>
            </a:r>
            <a:r>
              <a:rPr lang="pt-BR" dirty="0"/>
              <a:t> nos 24 anciãos a anjos e não a seres humanos. </a:t>
            </a:r>
          </a:p>
        </p:txBody>
      </p:sp>
    </p:spTree>
    <p:extLst>
      <p:ext uri="{BB962C8B-B14F-4D97-AF65-F5344CB8AC3E}">
        <p14:creationId xmlns:p14="http://schemas.microsoft.com/office/powerpoint/2010/main" val="133164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07368" y="152279"/>
            <a:ext cx="11377264" cy="655344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pt-BR" b="1" dirty="0"/>
              <a:t>Quem são os 24 anciãos?</a:t>
            </a:r>
            <a:r>
              <a:rPr lang="pt-BR" dirty="0"/>
              <a:t> </a:t>
            </a:r>
          </a:p>
          <a:p>
            <a:pPr marL="0" indent="0">
              <a:buNone/>
            </a:pPr>
            <a:br>
              <a:rPr lang="pt-BR" dirty="0"/>
            </a:br>
            <a:r>
              <a:rPr lang="pt-BR" sz="4100" dirty="0"/>
              <a:t>Os 24 anciãos estavam “vestidos de vestes branca” e “tinham sobre a cabeça coroas de ouro". </a:t>
            </a:r>
          </a:p>
          <a:p>
            <a:pPr marL="0" indent="0">
              <a:buNone/>
            </a:pPr>
            <a:endParaRPr lang="pt-BR" sz="4100" dirty="0"/>
          </a:p>
          <a:p>
            <a:r>
              <a:rPr lang="pt-BR" sz="4100" dirty="0"/>
              <a:t>Eles tinham passado por um conflito e obtido a vitória. </a:t>
            </a:r>
          </a:p>
          <a:p>
            <a:pPr marL="0" indent="0">
              <a:buNone/>
            </a:pPr>
            <a:endParaRPr lang="pt-BR" sz="4100" dirty="0"/>
          </a:p>
          <a:p>
            <a:r>
              <a:rPr lang="pt-BR" sz="4100" dirty="0"/>
              <a:t>As coroas de ouro eram os louros do vencedor. </a:t>
            </a:r>
          </a:p>
          <a:p>
            <a:pPr marL="0" indent="0">
              <a:buNone/>
            </a:pPr>
            <a:endParaRPr lang="pt-BR" sz="4100" dirty="0"/>
          </a:p>
          <a:p>
            <a:r>
              <a:rPr lang="pt-BR" sz="4100" dirty="0"/>
              <a:t>Eles haviam sido redimidos pelo sangue de Cristo (Apocalipse 5:8-10).</a:t>
            </a:r>
          </a:p>
          <a:p>
            <a:endParaRPr lang="pt-BR" sz="4600" dirty="0"/>
          </a:p>
          <a:p>
            <a:r>
              <a:rPr lang="pt-BR" sz="4600" b="1" dirty="0">
                <a:solidFill>
                  <a:srgbClr val="0000CC"/>
                </a:solidFill>
              </a:rPr>
              <a:t>VER NO LIVRO DTN.........</a:t>
            </a:r>
            <a:endParaRPr lang="pt-BR" sz="4600" dirty="0"/>
          </a:p>
        </p:txBody>
      </p:sp>
    </p:spTree>
    <p:extLst>
      <p:ext uri="{BB962C8B-B14F-4D97-AF65-F5344CB8AC3E}">
        <p14:creationId xmlns:p14="http://schemas.microsoft.com/office/powerpoint/2010/main" val="383630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Capítulo</a:t>
            </a:r>
            <a:r>
              <a:rPr lang="en-US" dirty="0"/>
              <a:t> 4:5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67408" y="1484784"/>
            <a:ext cx="10972800" cy="499715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pt-BR" sz="6000" dirty="0"/>
              <a:t>5 Do trono saem relâmpagos, vozes e trovões, e, diante do trono, ardem </a:t>
            </a:r>
            <a:r>
              <a:rPr lang="pt-BR" sz="6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sete</a:t>
            </a:r>
            <a:r>
              <a:rPr lang="pt-BR" sz="6000" u="sng" dirty="0"/>
              <a:t> tochas de fogo</a:t>
            </a:r>
            <a:r>
              <a:rPr lang="pt-BR" sz="6000" dirty="0"/>
              <a:t>, </a:t>
            </a:r>
            <a:r>
              <a:rPr lang="pt-BR" sz="6000" dirty="0">
                <a:solidFill>
                  <a:srgbClr val="0000CC"/>
                </a:solidFill>
              </a:rPr>
              <a:t>que são os sete Espíritos de Deus.</a:t>
            </a:r>
          </a:p>
        </p:txBody>
      </p:sp>
    </p:spTree>
    <p:extLst>
      <p:ext uri="{BB962C8B-B14F-4D97-AF65-F5344CB8AC3E}">
        <p14:creationId xmlns:p14="http://schemas.microsoft.com/office/powerpoint/2010/main" val="309616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Plenitude do </a:t>
            </a:r>
            <a:r>
              <a:rPr lang="en-US" dirty="0" err="1"/>
              <a:t>Espírito</a:t>
            </a:r>
            <a:r>
              <a:rPr lang="en-US" dirty="0"/>
              <a:t> Santo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sz="3600" b="1" dirty="0"/>
              <a:t>Sete lâmpadas:</a:t>
            </a:r>
            <a:r>
              <a:rPr lang="pt-BR" sz="3600" dirty="0"/>
              <a:t> Sete é o número da perfeição.</a:t>
            </a:r>
          </a:p>
          <a:p>
            <a:endParaRPr lang="pt-BR" sz="3600" dirty="0"/>
          </a:p>
          <a:p>
            <a:pPr marL="0" indent="0">
              <a:buNone/>
            </a:pPr>
            <a:r>
              <a:rPr lang="pt-BR" sz="3600" dirty="0"/>
              <a:t> </a:t>
            </a:r>
            <a:r>
              <a:rPr lang="pt-BR" sz="4000" dirty="0"/>
              <a:t>A obra completa do Espírito Santo e representada em Suas múltiplas operações investigando todas as coisas, atuando em todos os lugares com Seus julgamentos e poder purificador</a:t>
            </a:r>
            <a:r>
              <a:rPr lang="pt-BR" sz="3600" dirty="0"/>
              <a:t>.</a:t>
            </a:r>
          </a:p>
          <a:p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116168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37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551384" y="1"/>
            <a:ext cx="11089232" cy="18158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0000CC"/>
                </a:solidFill>
              </a:rPr>
              <a:t>Êxodo 19:16</a:t>
            </a:r>
          </a:p>
          <a:p>
            <a:pPr algn="ctr"/>
            <a:r>
              <a:rPr lang="pt-BR" sz="2800" b="1" dirty="0">
                <a:solidFill>
                  <a:srgbClr val="0000CC"/>
                </a:solidFill>
              </a:rPr>
              <a:t>E aconteceu que, ao terceiro dia, ao amanhecer, houve trovões e relâmpagos sobre o monte, e uma espessa nuvem, e um sonido de buzina mui forte, de maneira que estremeceu todo o povo que estava no arraial</a:t>
            </a:r>
            <a:r>
              <a:rPr lang="pt-BR" sz="2800" dirty="0">
                <a:solidFill>
                  <a:srgbClr val="0000CC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459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UMA PORTA ABERTA</a:t>
            </a:r>
            <a:endParaRPr lang="pt-BR" sz="6600" dirty="0"/>
          </a:p>
        </p:txBody>
      </p:sp>
      <p:pic>
        <p:nvPicPr>
          <p:cNvPr id="4" name="Picture 2" descr="C:\Documents and Settings\Moheb Ibrahim\My Documents\Religion\Power point\Preservant\The book of revelation\PowerPoint JPEG images\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9158" b="9158"/>
          <a:stretch>
            <a:fillRect/>
          </a:stretch>
        </p:blipFill>
        <p:spPr bwMode="auto">
          <a:xfrm>
            <a:off x="4143246" y="1600201"/>
            <a:ext cx="3104882" cy="3598144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508484" y="5103674"/>
            <a:ext cx="111750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dirty="0"/>
              <a:t> </a:t>
            </a:r>
            <a:r>
              <a:rPr lang="pt-BR" sz="5400" dirty="0">
                <a:solidFill>
                  <a:srgbClr val="FF0000"/>
                </a:solidFill>
              </a:rPr>
              <a:t>Jesus convida João para contemplar o trono de Deus no Céu</a:t>
            </a:r>
          </a:p>
        </p:txBody>
      </p:sp>
    </p:spTree>
    <p:extLst>
      <p:ext uri="{BB962C8B-B14F-4D97-AF65-F5344CB8AC3E}">
        <p14:creationId xmlns:p14="http://schemas.microsoft.com/office/powerpoint/2010/main" val="123561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498178"/>
          </a:xfrm>
        </p:spPr>
        <p:txBody>
          <a:bodyPr>
            <a:noAutofit/>
          </a:bodyPr>
          <a:lstStyle/>
          <a:p>
            <a:br>
              <a:rPr lang="pt-BR" sz="4800" b="1" dirty="0"/>
            </a:br>
            <a:br>
              <a:rPr lang="pt-BR" sz="4800" b="1" dirty="0"/>
            </a:br>
            <a:r>
              <a:rPr lang="pt-BR" sz="4800" b="1" dirty="0" err="1"/>
              <a:t>Relampago</a:t>
            </a:r>
            <a:r>
              <a:rPr lang="pt-BR" sz="4800" b="1" dirty="0"/>
              <a:t> e trovões:</a:t>
            </a:r>
            <a:r>
              <a:rPr lang="pt-BR" sz="4800" dirty="0"/>
              <a:t> </a:t>
            </a:r>
            <a:br>
              <a:rPr lang="pt-BR" sz="4800" dirty="0"/>
            </a:br>
            <a:r>
              <a:rPr lang="pt-BR" sz="4800" dirty="0"/>
              <a:t>São símbolos do julgamento divino.</a:t>
            </a:r>
            <a:br>
              <a:rPr lang="pt-BR" sz="4800" dirty="0"/>
            </a:br>
            <a:br>
              <a:rPr lang="pt-BR" sz="4800" dirty="0"/>
            </a:br>
            <a:endParaRPr lang="pt-BR" sz="4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67408" y="2132856"/>
            <a:ext cx="10972800" cy="391703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pt-BR" dirty="0"/>
              <a:t>João contemplou basicamente a mesma cena de quando Deus entregou a Moisés as tábuas com os Dez Mandamentos, no monte Sinai. </a:t>
            </a:r>
          </a:p>
          <a:p>
            <a:endParaRPr lang="pt-BR" dirty="0"/>
          </a:p>
          <a:p>
            <a:r>
              <a:rPr lang="pt-BR" dirty="0"/>
              <a:t>Relâmpagos e Trovões são símbolos do julgamento divino. </a:t>
            </a:r>
          </a:p>
          <a:p>
            <a:endParaRPr lang="pt-BR" dirty="0"/>
          </a:p>
          <a:p>
            <a:r>
              <a:rPr lang="pt-BR" dirty="0"/>
              <a:t>Retratam todo o poder e a glória de Deus; remetem à solenidade do acontecimento.  </a:t>
            </a: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4726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066_2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5"/>
          <p:cNvSpPr>
            <a:spLocks noGrp="1" noChangeArrowheads="1"/>
          </p:cNvSpPr>
          <p:nvPr>
            <p:ph type="title"/>
          </p:nvPr>
        </p:nvSpPr>
        <p:spPr>
          <a:xfrm>
            <a:off x="407368" y="4005064"/>
            <a:ext cx="11593288" cy="2704761"/>
          </a:xfrm>
          <a:noFill/>
          <a:effectLst>
            <a:outerShdw dist="45791" dir="2021404" algn="ctr" rotWithShape="0">
              <a:srgbClr val="080808"/>
            </a:outerShdw>
          </a:effectLst>
        </p:spPr>
        <p:txBody>
          <a:bodyPr>
            <a:normAutofit/>
          </a:bodyPr>
          <a:lstStyle/>
          <a:p>
            <a:pPr eaLnBrk="1" hangingPunct="1"/>
            <a:r>
              <a:rPr lang="pt-BR" sz="40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João ouve trovões quando Deus fala. Ele vê relâmpagos quando os anjos se movem ao redor  do trono divino para executar Suas ordens. </a:t>
            </a:r>
            <a:endParaRPr lang="pt-PT" sz="4000" b="1" dirty="0">
              <a:solidFill>
                <a:schemeClr val="bg1"/>
              </a:solidFill>
              <a:latin typeface="Arial Narrow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97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Capítulo</a:t>
            </a:r>
            <a:r>
              <a:rPr lang="en-US" dirty="0"/>
              <a:t> 4: 6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sz="4400" dirty="0"/>
              <a:t>6 Há diante do trono um </a:t>
            </a:r>
            <a:r>
              <a:rPr lang="pt-BR" sz="4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</a:t>
            </a:r>
            <a:r>
              <a:rPr lang="pt-BR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que mar de vidro</a:t>
            </a:r>
            <a:r>
              <a:rPr lang="pt-BR" sz="4400" dirty="0"/>
              <a:t>, </a:t>
            </a:r>
            <a:r>
              <a:rPr lang="pt-BR" sz="4400" b="1" dirty="0">
                <a:solidFill>
                  <a:srgbClr val="0000CC"/>
                </a:solidFill>
              </a:rPr>
              <a:t>semelhante ao cristal</a:t>
            </a:r>
            <a:r>
              <a:rPr lang="pt-BR" sz="4400" dirty="0"/>
              <a:t>, e também, no meio do trono e à volta do trono, </a:t>
            </a:r>
            <a:r>
              <a:rPr lang="pt-B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quatro seres viventes</a:t>
            </a:r>
            <a:r>
              <a:rPr lang="pt-BR" sz="4400" dirty="0"/>
              <a:t> </a:t>
            </a:r>
            <a:r>
              <a:rPr lang="pt-BR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cheios de olhos por diante e por detrás</a:t>
            </a:r>
            <a:r>
              <a:rPr lang="pt-BR" sz="4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332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Capítulo</a:t>
            </a:r>
            <a:r>
              <a:rPr lang="en-US" dirty="0"/>
              <a:t> 4:7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268760"/>
            <a:ext cx="10972800" cy="504056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sz="4800" dirty="0"/>
              <a:t>7 O </a:t>
            </a:r>
            <a:r>
              <a:rPr lang="pt-B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primeiro</a:t>
            </a:r>
            <a:r>
              <a:rPr lang="pt-BR" sz="4800" dirty="0"/>
              <a:t> ser vivente é </a:t>
            </a:r>
            <a:r>
              <a:rPr lang="pt-BR" sz="4800" b="1" dirty="0">
                <a:solidFill>
                  <a:srgbClr val="0000CC"/>
                </a:solidFill>
              </a:rPr>
              <a:t>semelhante a leão</a:t>
            </a:r>
            <a:r>
              <a:rPr lang="pt-BR" sz="4800" dirty="0"/>
              <a:t>, </a:t>
            </a:r>
          </a:p>
          <a:p>
            <a:r>
              <a:rPr lang="pt-BR" sz="4800" dirty="0"/>
              <a:t>o </a:t>
            </a:r>
            <a:r>
              <a:rPr lang="pt-B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segundo</a:t>
            </a:r>
            <a:r>
              <a:rPr lang="pt-BR" sz="4800" dirty="0"/>
              <a:t>, semelhante a </a:t>
            </a:r>
            <a:r>
              <a:rPr lang="pt-BR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novilho</a:t>
            </a:r>
            <a:r>
              <a:rPr lang="pt-BR" sz="4800" dirty="0"/>
              <a:t>, </a:t>
            </a:r>
          </a:p>
          <a:p>
            <a:r>
              <a:rPr lang="pt-BR" sz="4800" dirty="0"/>
              <a:t>o </a:t>
            </a:r>
            <a:r>
              <a:rPr lang="pt-B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terceiro</a:t>
            </a:r>
            <a:r>
              <a:rPr lang="pt-BR" sz="4800" dirty="0"/>
              <a:t> tem o </a:t>
            </a:r>
            <a:r>
              <a:rPr lang="pt-BR" sz="4800" b="1" dirty="0">
                <a:solidFill>
                  <a:srgbClr val="0000CC"/>
                </a:solidFill>
              </a:rPr>
              <a:t>rosto como de homem, </a:t>
            </a:r>
          </a:p>
          <a:p>
            <a:r>
              <a:rPr lang="pt-BR" sz="4800" dirty="0"/>
              <a:t>e o quarto ser vivente é </a:t>
            </a:r>
            <a:r>
              <a:rPr lang="pt-BR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semelhante à águia</a:t>
            </a:r>
            <a:r>
              <a:rPr lang="pt-BR" sz="4800" dirty="0"/>
              <a:t> quando está voando.</a:t>
            </a:r>
          </a:p>
        </p:txBody>
      </p:sp>
    </p:spTree>
    <p:extLst>
      <p:ext uri="{BB962C8B-B14F-4D97-AF65-F5344CB8AC3E}">
        <p14:creationId xmlns:p14="http://schemas.microsoft.com/office/powerpoint/2010/main" val="111533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358396"/>
            <a:ext cx="11305256" cy="614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15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s0.flogao.com.br/s18/17/03/07/396/973805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156249"/>
            <a:ext cx="11017224" cy="654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0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40912"/>
            <a:ext cx="8901043" cy="434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63352" y="4483759"/>
            <a:ext cx="11377264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querubins</a:t>
            </a:r>
            <a:r>
              <a:rPr lang="pt-BR" sz="4800" dirty="0"/>
              <a:t> e </a:t>
            </a:r>
            <a:r>
              <a:rPr lang="pt-BR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serafins</a:t>
            </a:r>
          </a:p>
          <a:p>
            <a:r>
              <a:rPr lang="pt-BR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</a:t>
            </a:r>
            <a:r>
              <a:rPr lang="pt-BR" sz="4800" dirty="0"/>
              <a:t>Ordem especial de Anjos</a:t>
            </a:r>
          </a:p>
        </p:txBody>
      </p:sp>
    </p:spTree>
    <p:extLst>
      <p:ext uri="{BB962C8B-B14F-4D97-AF65-F5344CB8AC3E}">
        <p14:creationId xmlns:p14="http://schemas.microsoft.com/office/powerpoint/2010/main" val="176568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9376" y="357185"/>
            <a:ext cx="11089232" cy="614363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dirty="0"/>
              <a:t>Quem são os quatro seres viventes? </a:t>
            </a:r>
            <a:br>
              <a:rPr lang="pt-BR" dirty="0"/>
            </a:br>
            <a:br>
              <a:rPr lang="pt-BR" dirty="0"/>
            </a:br>
            <a:r>
              <a:rPr lang="pt-BR" sz="44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Isaías 6:1 e 2</a:t>
            </a:r>
            <a:r>
              <a:rPr lang="pt-BR" dirty="0"/>
              <a:t>: "No ano em que morreu o rei </a:t>
            </a:r>
            <a:r>
              <a:rPr lang="pt-BR" dirty="0" err="1"/>
              <a:t>Uzias</a:t>
            </a:r>
            <a:r>
              <a:rPr lang="pt-BR" dirty="0"/>
              <a:t>, eu vi também ao Senhor assentado sobre um alto e sublime trono; e o seu séquito enchia o templo. </a:t>
            </a:r>
            <a:r>
              <a:rPr lang="pt-BR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Serafins</a:t>
            </a:r>
            <a:r>
              <a:rPr lang="pt-B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estavam por cima dele</a:t>
            </a:r>
            <a:r>
              <a:rPr lang="pt-BR" dirty="0"/>
              <a:t>; cada um tinha </a:t>
            </a:r>
            <a:r>
              <a:rPr lang="pt-BR" sz="5400" b="1" dirty="0">
                <a:solidFill>
                  <a:srgbClr val="FF0000"/>
                </a:solidFill>
              </a:rPr>
              <a:t>seis asas</a:t>
            </a:r>
            <a:r>
              <a:rPr lang="pt-BR" dirty="0"/>
              <a:t>; com duas cobriam os seus rostos, e com duas cobriam os seus pés, e com duas voavam." </a:t>
            </a:r>
            <a:br>
              <a:rPr lang="pt-BR" dirty="0"/>
            </a:br>
            <a:br>
              <a:rPr lang="pt-BR" dirty="0"/>
            </a:br>
            <a:r>
              <a:rPr lang="pt-BR" dirty="0"/>
              <a:t>São serafins; </a:t>
            </a:r>
            <a:r>
              <a:rPr lang="pt-BR" sz="5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categoria de anjo</a:t>
            </a:r>
            <a:r>
              <a:rPr lang="pt-BR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68137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51384" y="764704"/>
            <a:ext cx="11089231" cy="48345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pt-BR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Essas criaturas viventes </a:t>
            </a:r>
            <a:r>
              <a:rPr lang="pt-BR" sz="4800" dirty="0"/>
              <a:t>a redor do trono são representadas no </a:t>
            </a:r>
            <a:r>
              <a:rPr lang="pt-BR" sz="4800" dirty="0">
                <a:solidFill>
                  <a:srgbClr val="0000CC"/>
                </a:solidFill>
              </a:rPr>
              <a:t>Santuário Terrestre </a:t>
            </a:r>
            <a:r>
              <a:rPr lang="pt-BR" sz="4800" dirty="0"/>
              <a:t>pelos anjos querubins sobre o propiciatório. Estes:</a:t>
            </a:r>
          </a:p>
          <a:p>
            <a:pPr algn="ctr">
              <a:lnSpc>
                <a:spcPct val="80000"/>
              </a:lnSpc>
            </a:pPr>
            <a:r>
              <a:rPr lang="pt-BR" sz="4800" dirty="0"/>
              <a:t> </a:t>
            </a:r>
            <a:r>
              <a:rPr lang="pt-BR" sz="4800" dirty="0">
                <a:solidFill>
                  <a:srgbClr val="0000CC"/>
                </a:solidFill>
              </a:rPr>
              <a:t>“representavam também todos os anjos do céu que com interesse e reverência olham a lei de Deus”.  </a:t>
            </a:r>
          </a:p>
          <a:p>
            <a:pPr>
              <a:lnSpc>
                <a:spcPct val="80000"/>
              </a:lnSpc>
            </a:pPr>
            <a:r>
              <a:rPr lang="pt-BR" sz="4800" dirty="0"/>
              <a:t>              </a:t>
            </a:r>
            <a:r>
              <a:rPr lang="pt-BR" sz="2800" dirty="0"/>
              <a:t>(Ellen G. White, </a:t>
            </a:r>
            <a:r>
              <a:rPr lang="pt-BR" sz="2800" i="1" dirty="0" err="1"/>
              <a:t>Espirit</a:t>
            </a:r>
            <a:r>
              <a:rPr lang="pt-BR" sz="2800" i="1" dirty="0"/>
              <a:t> </a:t>
            </a:r>
            <a:r>
              <a:rPr lang="pt-BR" sz="2800" i="1" dirty="0" err="1"/>
              <a:t>of</a:t>
            </a:r>
            <a:r>
              <a:rPr lang="pt-BR" sz="2800" i="1" dirty="0"/>
              <a:t> </a:t>
            </a:r>
            <a:r>
              <a:rPr lang="pt-BR" sz="2800" i="1" dirty="0" err="1"/>
              <a:t>Profecy</a:t>
            </a:r>
            <a:r>
              <a:rPr lang="pt-BR" sz="2800" dirty="0"/>
              <a:t>, vol. I, 272). </a:t>
            </a:r>
          </a:p>
        </p:txBody>
      </p:sp>
    </p:spTree>
    <p:extLst>
      <p:ext uri="{BB962C8B-B14F-4D97-AF65-F5344CB8AC3E}">
        <p14:creationId xmlns:p14="http://schemas.microsoft.com/office/powerpoint/2010/main" val="364594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0508054X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6"/>
          <p:cNvSpPr>
            <a:spLocks noGrp="1" noChangeArrowheads="1"/>
          </p:cNvSpPr>
          <p:nvPr>
            <p:ph type="title"/>
          </p:nvPr>
        </p:nvSpPr>
        <p:spPr>
          <a:xfrm>
            <a:off x="623392" y="476672"/>
            <a:ext cx="11089232" cy="5040560"/>
          </a:xfrm>
          <a:noFill/>
          <a:effectLst>
            <a:outerShdw dist="45791" dir="2021404" algn="ctr" rotWithShape="0">
              <a:srgbClr val="080808"/>
            </a:outerShdw>
          </a:effectLst>
        </p:spPr>
        <p:txBody>
          <a:bodyPr>
            <a:normAutofit fontScale="90000"/>
          </a:bodyPr>
          <a:lstStyle/>
          <a:p>
            <a:pPr eaLnBrk="1" hangingPunct="1"/>
            <a:r>
              <a:rPr lang="pt-BR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O </a:t>
            </a:r>
            <a:r>
              <a:rPr lang="pt-BR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leão</a:t>
            </a:r>
            <a:r>
              <a:rPr lang="pt-BR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 representa a força.</a:t>
            </a:r>
            <a:br>
              <a:rPr lang="pt-BR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</a:br>
            <a:br>
              <a:rPr lang="pt-BR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pt-BR" sz="6000" b="1" dirty="0">
                <a:solidFill>
                  <a:srgbClr val="FFFF00"/>
                </a:solidFill>
                <a:latin typeface="Arial Narrow" pitchFamily="34" charset="0"/>
                <a:cs typeface="Times New Roman" pitchFamily="18" charset="0"/>
              </a:rPr>
              <a:t> O boi </a:t>
            </a:r>
            <a:r>
              <a:rPr lang="pt-BR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representa a disposição de servir.</a:t>
            </a:r>
            <a:br>
              <a:rPr lang="pt-BR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pt-BR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 </a:t>
            </a:r>
            <a:br>
              <a:rPr lang="pt-BR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pt-BR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O </a:t>
            </a:r>
            <a:r>
              <a:rPr lang="pt-BR" sz="6000" b="1" dirty="0">
                <a:solidFill>
                  <a:srgbClr val="FFFF00"/>
                </a:solidFill>
                <a:latin typeface="Arial Narrow" pitchFamily="34" charset="0"/>
                <a:cs typeface="Times New Roman" pitchFamily="18" charset="0"/>
              </a:rPr>
              <a:t>rosto de homem </a:t>
            </a:r>
            <a:r>
              <a:rPr lang="pt-BR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representa a inteligência.</a:t>
            </a:r>
            <a:br>
              <a:rPr lang="pt-BR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pt-BR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 </a:t>
            </a:r>
            <a:endParaRPr lang="pt-PT" b="1" dirty="0">
              <a:solidFill>
                <a:schemeClr val="bg1"/>
              </a:solidFill>
              <a:latin typeface="Arial Narrow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05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manualoflife.com/joebr/wp-content/uploads/2011/09/clip_image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267170"/>
            <a:ext cx="11017224" cy="656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0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0508054X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44" y="-1783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3"/>
          <p:cNvSpPr>
            <a:spLocks noGrp="1" noChangeArrowheads="1"/>
          </p:cNvSpPr>
          <p:nvPr>
            <p:ph type="title"/>
          </p:nvPr>
        </p:nvSpPr>
        <p:spPr>
          <a:xfrm>
            <a:off x="695400" y="476672"/>
            <a:ext cx="11017224" cy="5544616"/>
          </a:xfrm>
          <a:noFill/>
          <a:effectLst>
            <a:outerShdw dist="45791" dir="2021404" algn="ctr" rotWithShape="0">
              <a:srgbClr val="080808"/>
            </a:outerShdw>
          </a:effectLst>
        </p:spPr>
        <p:txBody>
          <a:bodyPr>
            <a:normAutofit/>
          </a:bodyPr>
          <a:lstStyle/>
          <a:p>
            <a:pPr eaLnBrk="1" hangingPunct="1"/>
            <a:r>
              <a:rPr lang="pt-BR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A </a:t>
            </a:r>
            <a:r>
              <a:rPr lang="pt-BR" sz="7200" b="1" dirty="0">
                <a:solidFill>
                  <a:srgbClr val="FFFF00"/>
                </a:solidFill>
                <a:latin typeface="Arial Narrow" pitchFamily="34" charset="0"/>
                <a:cs typeface="Times New Roman" pitchFamily="18" charset="0"/>
              </a:rPr>
              <a:t>águia</a:t>
            </a:r>
            <a:r>
              <a:rPr lang="pt-BR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 significa velocidade e aguda percepção. </a:t>
            </a:r>
            <a:br>
              <a:rPr lang="pt-BR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pt-BR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As muitas asas sugerem a velocidade com que a vontade divina é executada. </a:t>
            </a:r>
            <a:br>
              <a:rPr lang="pt-BR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pt-BR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Essas criaturas são vistas de maneira bastante gráfica... </a:t>
            </a:r>
            <a:endParaRPr lang="pt-PT" b="1" dirty="0">
              <a:solidFill>
                <a:schemeClr val="bg1"/>
              </a:solidFill>
              <a:latin typeface="Arial Narrow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51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 descr="0504078X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5"/>
          <p:cNvSpPr>
            <a:spLocks noGrp="1" noChangeArrowheads="1"/>
          </p:cNvSpPr>
          <p:nvPr>
            <p:ph type="title"/>
          </p:nvPr>
        </p:nvSpPr>
        <p:spPr>
          <a:xfrm>
            <a:off x="551384" y="692696"/>
            <a:ext cx="6408712" cy="5983560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eaLnBrk="1" hangingPunct="1"/>
            <a:r>
              <a:rPr lang="pt-BR" sz="40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Ele é um rei (leão), </a:t>
            </a:r>
            <a:br>
              <a:rPr lang="pt-BR" sz="40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pt-BR" sz="40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Um servo (boi)</a:t>
            </a:r>
            <a:br>
              <a:rPr lang="pt-BR" sz="40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pt-BR" sz="40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Ele é humano (rosto de homem), </a:t>
            </a:r>
            <a:br>
              <a:rPr lang="pt-BR" sz="40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pt-BR" sz="40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Pairando acima de tudo como plenamente divino (águia). </a:t>
            </a:r>
            <a:endParaRPr lang="pt-PT" sz="40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919536" y="510281"/>
            <a:ext cx="304602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9600" b="1" dirty="0">
                <a:solidFill>
                  <a:srgbClr val="FFFF00"/>
                </a:solidFill>
                <a:latin typeface="Arial Narrow" pitchFamily="34" charset="0"/>
                <a:cs typeface="Times New Roman" pitchFamily="18" charset="0"/>
              </a:rPr>
              <a:t>Jesus</a:t>
            </a:r>
            <a:endParaRPr lang="pt-BR" sz="9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35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7528" y="32792"/>
            <a:ext cx="8229600" cy="1143000"/>
          </a:xfrm>
        </p:spPr>
        <p:txBody>
          <a:bodyPr/>
          <a:lstStyle/>
          <a:p>
            <a:r>
              <a:rPr lang="en-US" dirty="0" err="1"/>
              <a:t>Capítulo</a:t>
            </a:r>
            <a:r>
              <a:rPr lang="en-US" dirty="0"/>
              <a:t> 4: 8 a 11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07368" y="980728"/>
            <a:ext cx="11377264" cy="544522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pt-BR" dirty="0"/>
              <a:t>8 E os </a:t>
            </a:r>
            <a:r>
              <a:rPr lang="pt-BR" b="1" dirty="0">
                <a:solidFill>
                  <a:srgbClr val="0000CC"/>
                </a:solidFill>
              </a:rPr>
              <a:t>quatro seres viventes</a:t>
            </a:r>
            <a:r>
              <a:rPr lang="pt-BR" dirty="0"/>
              <a:t>, tendo cada um deles, respectivamente, seis asas, estão cheios de olhos, ao redor e por dentro; </a:t>
            </a:r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não têm descanso, nem de dia nem de noite</a:t>
            </a:r>
            <a:r>
              <a:rPr lang="pt-BR" dirty="0"/>
              <a:t>, proclamando:</a:t>
            </a:r>
          </a:p>
          <a:p>
            <a:r>
              <a:rPr lang="pt-BR" dirty="0"/>
              <a:t> </a:t>
            </a:r>
            <a:r>
              <a:rPr lang="pt-BR" b="1" u="sng" dirty="0">
                <a:solidFill>
                  <a:srgbClr val="0000CC"/>
                </a:solidFill>
              </a:rPr>
              <a:t>Santo, Santo, Santo é o Senhor Deus, o Todo-Poderoso, aquele que era, que é e que há de vir.</a:t>
            </a:r>
            <a:r>
              <a:rPr lang="pt-BR" dirty="0"/>
              <a:t> </a:t>
            </a:r>
          </a:p>
          <a:p>
            <a:br>
              <a:rPr lang="pt-BR" dirty="0"/>
            </a:br>
            <a:r>
              <a:rPr lang="pt-BR" dirty="0"/>
              <a:t>9 Quando esses seres viventes derem glória, honra e ações de graças ao que se encontra sentado no trono, ao que vive pelos séculos dos séculos, </a:t>
            </a: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3546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43372" y="692696"/>
            <a:ext cx="11305256" cy="547260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pt-BR" sz="6000" dirty="0"/>
              <a:t>João contempla toda a adoração e louvores prestados a Deus por Seus anjos. </a:t>
            </a:r>
          </a:p>
          <a:p>
            <a:pPr marL="0" indent="0" algn="ctr">
              <a:buNone/>
            </a:pPr>
            <a:r>
              <a:rPr lang="pt-BR" sz="7200" b="1" dirty="0">
                <a:solidFill>
                  <a:srgbClr val="FF0000"/>
                </a:solidFill>
              </a:rPr>
              <a:t>Uma adoração</a:t>
            </a:r>
          </a:p>
          <a:p>
            <a:pPr marL="0" indent="0" algn="ctr">
              <a:buNone/>
            </a:pPr>
            <a:r>
              <a:rPr lang="pt-BR" sz="7200" b="1" dirty="0">
                <a:solidFill>
                  <a:srgbClr val="FF0000"/>
                </a:solidFill>
              </a:rPr>
              <a:t> </a:t>
            </a:r>
            <a:r>
              <a:rPr lang="pt-BR" sz="8000" b="1" dirty="0">
                <a:solidFill>
                  <a:srgbClr val="0000CC"/>
                </a:solidFill>
              </a:rPr>
              <a:t>"24 horas".</a:t>
            </a:r>
            <a:r>
              <a:rPr lang="pt-BR" sz="7200" b="1" dirty="0">
                <a:solidFill>
                  <a:srgbClr val="FF0000"/>
                </a:solidFill>
              </a:rPr>
              <a:t> </a:t>
            </a:r>
            <a:endParaRPr lang="pt-BR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07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7528" y="32792"/>
            <a:ext cx="8229600" cy="1143000"/>
          </a:xfrm>
        </p:spPr>
        <p:txBody>
          <a:bodyPr/>
          <a:lstStyle/>
          <a:p>
            <a:r>
              <a:rPr lang="en-US" dirty="0" err="1"/>
              <a:t>Capítulo</a:t>
            </a:r>
            <a:r>
              <a:rPr lang="en-US" dirty="0"/>
              <a:t> 4: 8 a 11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9376" y="980728"/>
            <a:ext cx="11233248" cy="544522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br>
              <a:rPr lang="pt-BR" sz="2400" dirty="0"/>
            </a:br>
            <a:r>
              <a:rPr lang="pt-BR" dirty="0"/>
              <a:t>10 os </a:t>
            </a:r>
            <a:r>
              <a:rPr lang="pt-BR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vinte e quatro anciãos </a:t>
            </a:r>
            <a:r>
              <a:rPr lang="pt-BR" dirty="0">
                <a:solidFill>
                  <a:srgbClr val="FF0000"/>
                </a:solidFill>
              </a:rPr>
              <a:t>prostrar-se-ão</a:t>
            </a:r>
            <a:r>
              <a:rPr lang="pt-BR" dirty="0"/>
              <a:t> diante daquele que se encontra sentado no trono, adorarão o que vive pelos séculos dos séculos e depositarão as suas coroas diante do trono, proclamando: </a:t>
            </a:r>
            <a:br>
              <a:rPr lang="pt-BR" dirty="0"/>
            </a:br>
            <a:br>
              <a:rPr lang="pt-BR" dirty="0"/>
            </a:br>
            <a:r>
              <a:rPr lang="pt-BR" dirty="0"/>
              <a:t>11 </a:t>
            </a:r>
            <a:r>
              <a:rPr lang="pt-BR" b="1" u="sng" dirty="0">
                <a:solidFill>
                  <a:srgbClr val="FF0000"/>
                </a:solidFill>
              </a:rPr>
              <a:t>Tu és digno, Senhor e Deus nosso, de receber a glória, a honra e o poder, porque todas as coisas tu criaste, sim, por causa da tua vontade vieram a existir e foram criadas</a:t>
            </a:r>
            <a:r>
              <a:rPr lang="pt-BR" sz="2400" b="1" u="sng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441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Moheb Ibrahim\My Documents\Religion\Power point\Preservant\The book of revelation\PowerPoint JPEG images\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392" y="685800"/>
            <a:ext cx="11017224" cy="5486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553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51384" y="647863"/>
            <a:ext cx="11089232" cy="556227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pt-BR" sz="6000" dirty="0"/>
              <a:t>“O dever de adorar a Deus se baseia no fato de que Ele é o Criador, e que a Ele todos os outros seres devem a existência” </a:t>
            </a:r>
          </a:p>
          <a:p>
            <a:pPr marL="0" indent="0">
              <a:buNone/>
            </a:pPr>
            <a:r>
              <a:rPr lang="pt-BR" sz="6000" dirty="0"/>
              <a:t>(</a:t>
            </a:r>
            <a:r>
              <a:rPr lang="pt-BR" sz="6000" dirty="0" err="1"/>
              <a:t>Ap</a:t>
            </a:r>
            <a:r>
              <a:rPr lang="pt-BR" sz="6000" dirty="0"/>
              <a:t> 4:11)</a:t>
            </a:r>
          </a:p>
          <a:p>
            <a:r>
              <a:rPr lang="pt-BR" sz="2800" dirty="0"/>
              <a:t> </a:t>
            </a:r>
            <a:r>
              <a:rPr lang="pt-BR" sz="2000" dirty="0"/>
              <a:t>[Ellen G. White, </a:t>
            </a:r>
            <a:r>
              <a:rPr lang="pt-BR" sz="2000" i="1" dirty="0"/>
              <a:t>O Grande Conflito</a:t>
            </a:r>
            <a:r>
              <a:rPr lang="pt-BR" sz="2000" dirty="0"/>
              <a:t>, 436/437].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4081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 descr="0505081X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Rectangle 5"/>
          <p:cNvSpPr>
            <a:spLocks noGrp="1" noChangeArrowheads="1"/>
          </p:cNvSpPr>
          <p:nvPr>
            <p:ph type="title"/>
          </p:nvPr>
        </p:nvSpPr>
        <p:spPr>
          <a:xfrm>
            <a:off x="767408" y="8634"/>
            <a:ext cx="7947992" cy="6858000"/>
          </a:xfrm>
          <a:noFill/>
          <a:effectLst>
            <a:outerShdw dist="45791" dir="2021404" algn="ctr" rotWithShape="0">
              <a:srgbClr val="080808"/>
            </a:outerShdw>
          </a:effectLst>
        </p:spPr>
        <p:txBody>
          <a:bodyPr>
            <a:normAutofit fontScale="90000"/>
          </a:bodyPr>
          <a:lstStyle/>
          <a:p>
            <a:pPr eaLnBrk="1" hangingPunct="1"/>
            <a:r>
              <a:rPr lang="pt-BR" sz="36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Apocalipse </a:t>
            </a:r>
            <a:r>
              <a:rPr lang="pt-BR" sz="7300" b="1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5</a:t>
            </a:r>
            <a:r>
              <a:rPr lang="pt-BR" sz="36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. </a:t>
            </a:r>
            <a:br>
              <a:rPr lang="pt-BR" sz="36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</a:br>
            <a:br>
              <a:rPr lang="pt-BR" sz="36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pt-BR" sz="36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Esse capítulo dá continuidade ao nosso giro pela sala do trono divino. </a:t>
            </a:r>
            <a:br>
              <a:rPr lang="pt-BR" sz="36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pt-BR" sz="36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O foco, no entanto, muda do Todo-Poderoso em Seu trono para o Cordeiro de Deus diante do trono. </a:t>
            </a:r>
            <a:br>
              <a:rPr lang="pt-BR" sz="36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</a:br>
            <a:br>
              <a:rPr lang="pt-BR" sz="36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pt-BR" sz="67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O Cordeiro é agora o centro da atenção</a:t>
            </a:r>
            <a:r>
              <a:rPr lang="pt-BR" sz="36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. </a:t>
            </a:r>
            <a:endParaRPr lang="pt-PT" sz="3600" b="1" dirty="0">
              <a:solidFill>
                <a:schemeClr val="bg1"/>
              </a:solidFill>
              <a:latin typeface="Arial Narrow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45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013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err="1"/>
              <a:t>Capítulo</a:t>
            </a:r>
            <a:r>
              <a:rPr lang="en-US" dirty="0"/>
              <a:t> 5:1 a 3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9376" y="1600201"/>
            <a:ext cx="11233248" cy="45259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pt-BR" dirty="0"/>
              <a:t>1 Vi, na </a:t>
            </a:r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mão direita </a:t>
            </a:r>
            <a:r>
              <a:rPr lang="pt-BR" sz="4300" b="1" u="sng" dirty="0">
                <a:solidFill>
                  <a:srgbClr val="0070C0"/>
                </a:solidFill>
              </a:rPr>
              <a:t>daquele</a:t>
            </a:r>
            <a:r>
              <a:rPr lang="pt-BR" sz="4300" b="1" dirty="0">
                <a:solidFill>
                  <a:srgbClr val="0070C0"/>
                </a:solidFill>
              </a:rPr>
              <a:t> que estava sentado no trono</a:t>
            </a:r>
            <a:r>
              <a:rPr lang="pt-BR" dirty="0"/>
              <a:t>,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 livro </a:t>
            </a:r>
            <a:r>
              <a:rPr lang="pt-BR" dirty="0"/>
              <a:t>escrito por dentro e por fora, de </a:t>
            </a:r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todo selado com sete selos</a:t>
            </a:r>
            <a:r>
              <a:rPr lang="pt-BR" dirty="0"/>
              <a:t>. </a:t>
            </a:r>
            <a:br>
              <a:rPr lang="pt-BR" dirty="0"/>
            </a:br>
            <a:br>
              <a:rPr lang="pt-BR" dirty="0"/>
            </a:br>
            <a:r>
              <a:rPr lang="pt-BR" dirty="0"/>
              <a:t>2 Vi, também, </a:t>
            </a:r>
            <a:r>
              <a:rPr lang="pt-BR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 anjo forte</a:t>
            </a:r>
            <a:r>
              <a:rPr lang="pt-BR" dirty="0"/>
              <a:t>, que proclamava em grande voz: </a:t>
            </a:r>
            <a:r>
              <a:rPr lang="pt-BR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Quem é digno de abrir o livro e de lhe desatar os selos? </a:t>
            </a:r>
            <a:br>
              <a:rPr lang="pt-BR" dirty="0"/>
            </a:br>
            <a:br>
              <a:rPr lang="pt-BR" dirty="0"/>
            </a:br>
            <a:r>
              <a:rPr lang="pt-BR" dirty="0"/>
              <a:t>3 Ora, nem no céu, nem sobre a terra, nem debaixo da terra, </a:t>
            </a:r>
            <a:r>
              <a:rPr lang="pt-BR" b="1" dirty="0">
                <a:solidFill>
                  <a:srgbClr val="0000CC"/>
                </a:solidFill>
              </a:rPr>
              <a:t>ninguém podia abrir o livro</a:t>
            </a:r>
            <a:r>
              <a:rPr lang="pt-BR" dirty="0"/>
              <a:t>, nem mesmo olhar para ele;</a:t>
            </a:r>
          </a:p>
        </p:txBody>
      </p:sp>
    </p:spTree>
    <p:extLst>
      <p:ext uri="{BB962C8B-B14F-4D97-AF65-F5344CB8AC3E}">
        <p14:creationId xmlns:p14="http://schemas.microsoft.com/office/powerpoint/2010/main" val="366934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0807018x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966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8"/>
          <p:cNvSpPr>
            <a:spLocks noGrp="1" noChangeArrowheads="1"/>
          </p:cNvSpPr>
          <p:nvPr>
            <p:ph type="title"/>
          </p:nvPr>
        </p:nvSpPr>
        <p:spPr>
          <a:xfrm>
            <a:off x="695400" y="116632"/>
            <a:ext cx="10945216" cy="1656184"/>
          </a:xfrm>
          <a:noFill/>
          <a:effectLst>
            <a:outerShdw dist="53882" dir="2700000" algn="ctr" rotWithShape="0">
              <a:srgbClr val="080808"/>
            </a:outerShdw>
          </a:effectLst>
        </p:spPr>
        <p:txBody>
          <a:bodyPr>
            <a:normAutofit/>
          </a:bodyPr>
          <a:lstStyle/>
          <a:p>
            <a:pPr eaLnBrk="1" hangingPunct="1"/>
            <a:r>
              <a:rPr lang="pt-BR" sz="48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Deus convidou João a dar uma olhada dentro da "sala de controle" no Céu.</a:t>
            </a:r>
            <a:endParaRPr lang="pt-PT" sz="48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567608" y="5276769"/>
            <a:ext cx="928903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trono de Deus</a:t>
            </a:r>
            <a:endParaRPr lang="pt-BR" sz="8800" dirty="0"/>
          </a:p>
        </p:txBody>
      </p:sp>
    </p:spTree>
    <p:extLst>
      <p:ext uri="{BB962C8B-B14F-4D97-AF65-F5344CB8AC3E}">
        <p14:creationId xmlns:p14="http://schemas.microsoft.com/office/powerpoint/2010/main" val="294331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5" descr="Liv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7"/>
          <p:cNvSpPr>
            <a:spLocks noGrp="1" noChangeArrowheads="1"/>
          </p:cNvSpPr>
          <p:nvPr>
            <p:ph type="title"/>
          </p:nvPr>
        </p:nvSpPr>
        <p:spPr>
          <a:xfrm>
            <a:off x="2135560" y="1916832"/>
            <a:ext cx="10056440" cy="4066875"/>
          </a:xfrm>
          <a:noFill/>
          <a:effectLst>
            <a:outerShdw dist="35921" dir="2700000" algn="ctr" rotWithShape="0">
              <a:srgbClr val="080808"/>
            </a:outerShdw>
          </a:effectLst>
        </p:spPr>
        <p:txBody>
          <a:bodyPr/>
          <a:lstStyle/>
          <a:p>
            <a:pPr eaLnBrk="1" hangingPunct="1"/>
            <a:r>
              <a:rPr lang="pt-BR" sz="48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Quando a cena se abre, a atenção do Universo se concentra no grande drama que se desdobra diante do trono. </a:t>
            </a:r>
            <a:br>
              <a:rPr lang="pt-BR" sz="48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</a:br>
            <a:br>
              <a:rPr lang="pt-BR" sz="48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pt-BR" sz="48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João vê Deus o Pai assentado no trono...</a:t>
            </a:r>
            <a:endParaRPr lang="pt-PT" sz="48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02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 descr="0519040X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5"/>
          <p:cNvSpPr>
            <a:spLocks noGrp="1" noChangeArrowheads="1"/>
          </p:cNvSpPr>
          <p:nvPr>
            <p:ph type="title"/>
          </p:nvPr>
        </p:nvSpPr>
        <p:spPr>
          <a:xfrm>
            <a:off x="1775520" y="21316"/>
            <a:ext cx="9865096" cy="6143988"/>
          </a:xfrm>
          <a:noFill/>
          <a:effectLst>
            <a:outerShdw dist="45791" dir="2021404" algn="ctr" rotWithShape="0">
              <a:srgbClr val="080808"/>
            </a:outerShdw>
          </a:effectLst>
        </p:spPr>
        <p:txBody>
          <a:bodyPr>
            <a:normAutofit/>
          </a:bodyPr>
          <a:lstStyle/>
          <a:p>
            <a:pPr eaLnBrk="1" hangingPunct="1"/>
            <a:r>
              <a:rPr lang="pt-BR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No protocolo antigo, o lado da </a:t>
            </a:r>
            <a:r>
              <a:rPr lang="pt-BR" sz="6000" b="1" dirty="0">
                <a:solidFill>
                  <a:srgbClr val="FFFF00"/>
                </a:solidFill>
                <a:latin typeface="Arial Narrow" pitchFamily="34" charset="0"/>
                <a:cs typeface="Times New Roman" pitchFamily="18" charset="0"/>
              </a:rPr>
              <a:t>mão direita</a:t>
            </a:r>
            <a:r>
              <a:rPr lang="pt-BR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, especialmente de um soberano, significava favor ou alta posição. </a:t>
            </a:r>
            <a:br>
              <a:rPr lang="pt-BR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</a:br>
            <a:br>
              <a:rPr lang="pt-BR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pt-BR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Em outras palavras, esse livro tem um significado especial, mas sua mensagem está selada.</a:t>
            </a:r>
            <a:r>
              <a:rPr lang="pt-PT" b="1" dirty="0">
                <a:solidFill>
                  <a:schemeClr val="bg1"/>
                </a:solidFill>
                <a:latin typeface="Arial Narrow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415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2.bp.blogspot.com/_724QKx0pSvU/TJTNNCxvXyI/AAAAAAAAARM/yK7Lmv-428o/s1600/7+selo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5" y="332656"/>
            <a:ext cx="11355029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87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07368" y="404664"/>
            <a:ext cx="11089232" cy="561662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pt-BR" sz="3600" b="1" i="1" dirty="0">
                <a:solidFill>
                  <a:srgbClr val="0000CC"/>
                </a:solidFill>
              </a:rPr>
              <a:t>O livro selado</a:t>
            </a:r>
            <a:r>
              <a:rPr lang="pt-BR" sz="3600" dirty="0"/>
              <a:t>.</a:t>
            </a:r>
          </a:p>
          <a:p>
            <a:r>
              <a:rPr lang="pt-BR" sz="3600" dirty="0"/>
              <a:t>Os livros usados no tempo do Apocalipse não tinham o formato dos de hoje. </a:t>
            </a:r>
          </a:p>
          <a:p>
            <a:endParaRPr lang="pt-BR" sz="3600" dirty="0"/>
          </a:p>
          <a:p>
            <a:r>
              <a:rPr lang="pt-BR" sz="3600" dirty="0"/>
              <a:t>"Os livros usados pelos antigos não eram como os nossos, mas </a:t>
            </a:r>
            <a:r>
              <a:rPr lang="pt-BR" sz="3600" dirty="0">
                <a:solidFill>
                  <a:srgbClr val="0000CC"/>
                </a:solidFill>
              </a:rPr>
              <a:t>eram volumes ou longos pedaços de pergaminho, enrolados num comprido pau, como </a:t>
            </a:r>
            <a:r>
              <a:rPr lang="pt-BR" sz="3600" dirty="0" err="1">
                <a:solidFill>
                  <a:srgbClr val="0000CC"/>
                </a:solidFill>
              </a:rPr>
              <a:t>freqüentemente</a:t>
            </a:r>
            <a:r>
              <a:rPr lang="pt-BR" sz="3600" dirty="0">
                <a:solidFill>
                  <a:srgbClr val="0000CC"/>
                </a:solidFill>
              </a:rPr>
              <a:t> enrolamos as sedas</a:t>
            </a:r>
            <a:r>
              <a:rPr lang="pt-BR" sz="3600" dirty="0"/>
              <a:t>. Tal era o livro aqui representado, selado com sete selos.</a:t>
            </a:r>
            <a:r>
              <a:rPr lang="en-US" sz="1800" dirty="0"/>
              <a:t>" </a:t>
            </a:r>
          </a:p>
          <a:p>
            <a:r>
              <a:rPr lang="en-US" sz="1800" dirty="0"/>
              <a:t>John Wesley, </a:t>
            </a:r>
            <a:r>
              <a:rPr lang="en-US" sz="1800" i="1" dirty="0"/>
              <a:t>Explanatory Notes Upon the New Testament</a:t>
            </a:r>
            <a:r>
              <a:rPr lang="en-US" sz="1800" dirty="0"/>
              <a:t>, </a:t>
            </a:r>
            <a:r>
              <a:rPr lang="pt-BR" sz="1800" dirty="0"/>
              <a:t>pág. </a:t>
            </a:r>
            <a:r>
              <a:rPr lang="en-US" sz="1800" dirty="0"/>
              <a:t>697, Comment on Revelation 5:1. </a:t>
            </a:r>
            <a:endParaRPr lang="pt-BR" sz="1800" dirty="0"/>
          </a:p>
          <a:p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401492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515380" y="797510"/>
            <a:ext cx="11161240" cy="52629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800" dirty="0"/>
              <a:t>1. </a:t>
            </a:r>
            <a:r>
              <a:rPr lang="pt-BR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uso e o objetivo do selo</a:t>
            </a:r>
          </a:p>
          <a:p>
            <a:r>
              <a:rPr lang="pt-BR" sz="2800" dirty="0"/>
              <a:t>Os selos eram largamente usados no oriente antigo. </a:t>
            </a:r>
            <a:r>
              <a:rPr lang="pt-BR" sz="2800" b="1" dirty="0">
                <a:solidFill>
                  <a:srgbClr val="0000CC"/>
                </a:solidFill>
              </a:rPr>
              <a:t>Eram colocados em documentos para indicar poder, autoridade e autenticidade. </a:t>
            </a:r>
            <a:r>
              <a:rPr lang="pt-BR" sz="2800" dirty="0"/>
              <a:t>Sobre objetos materiais eram empregados como títulos de propriedade. Em contratos e acordos eram reconhecidos como garantias de validade. Um objeto selado ficava sob a autoridade e controle do indivíduo cujo selo estava no objeto. Um decreto ou ordem que continha o selo do rei tinha a autoridade de rei. Um documento comercial que trazia selos de testemunhas era considerado legal com evidências da mais alta autoridade e o documento selado era autenticado. Um pacote selado, um túmulo, tablete, mandado ou testamento, não podia ser aberto senão por aquele que tinha a autoridade de abrir o selo. </a:t>
            </a:r>
          </a:p>
        </p:txBody>
      </p:sp>
    </p:spTree>
    <p:extLst>
      <p:ext uri="{BB962C8B-B14F-4D97-AF65-F5344CB8AC3E}">
        <p14:creationId xmlns:p14="http://schemas.microsoft.com/office/powerpoint/2010/main" val="243976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2.bp.blogspot.com/_ipEBAZdbC28/SdgqKz7AOhI/AAAAAAAAAFA/SGVoIsdrNdc/s400/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21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116632"/>
            <a:ext cx="10972800" cy="1143000"/>
          </a:xfrm>
        </p:spPr>
        <p:txBody>
          <a:bodyPr/>
          <a:lstStyle/>
          <a:p>
            <a:r>
              <a:rPr lang="en-US" dirty="0" err="1"/>
              <a:t>Capítulo</a:t>
            </a:r>
            <a:r>
              <a:rPr lang="en-US" dirty="0"/>
              <a:t> 5: 4 a 7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052736"/>
            <a:ext cx="11247040" cy="554461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pt-BR" sz="2800" dirty="0"/>
              <a:t>4 e </a:t>
            </a:r>
            <a:r>
              <a:rPr lang="pt-BR" sz="4800" dirty="0">
                <a:solidFill>
                  <a:srgbClr val="C00000"/>
                </a:solidFill>
              </a:rPr>
              <a:t>eu chorava muito</a:t>
            </a:r>
            <a:r>
              <a:rPr lang="pt-BR" sz="2800" dirty="0"/>
              <a:t>, porque ninguém foi achado digno de abrir o livro, nem mesmo de olhar para ele. </a:t>
            </a:r>
            <a:br>
              <a:rPr lang="pt-BR" sz="2800" dirty="0"/>
            </a:br>
            <a:br>
              <a:rPr lang="pt-BR" sz="2800" dirty="0"/>
            </a:br>
            <a:r>
              <a:rPr lang="pt-BR" sz="2800" dirty="0"/>
              <a:t>5 Todavia, um dos anciãos me disse: Não chores; eis que o </a:t>
            </a:r>
            <a:r>
              <a:rPr lang="pt-BR" sz="2800" b="1" dirty="0">
                <a:solidFill>
                  <a:srgbClr val="FF0000"/>
                </a:solidFill>
              </a:rPr>
              <a:t>Leão da tribo de Judá, a Raiz de Davi</a:t>
            </a:r>
            <a:r>
              <a:rPr lang="pt-BR" sz="2800" dirty="0"/>
              <a:t>, </a:t>
            </a:r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venceu</a:t>
            </a:r>
            <a:r>
              <a:rPr lang="pt-BR" sz="2800" dirty="0"/>
              <a:t> para abrir o livro e os seus sete selos. </a:t>
            </a:r>
            <a:br>
              <a:rPr lang="pt-BR" sz="2800" dirty="0"/>
            </a:br>
            <a:br>
              <a:rPr lang="pt-BR" sz="2800" dirty="0"/>
            </a:br>
            <a:r>
              <a:rPr lang="pt-BR" sz="2800" dirty="0"/>
              <a:t>6 Então, vi, no meio do trono e dos quatro seres viventes e entre os anciãos, de pé, </a:t>
            </a: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 Cordeiro como tendo sido morto</a:t>
            </a:r>
            <a:r>
              <a:rPr lang="pt-BR" sz="2800" dirty="0"/>
              <a:t>. Ele </a:t>
            </a:r>
            <a:r>
              <a:rPr lang="pt-BR" sz="2800" b="1" u="sng" dirty="0"/>
              <a:t>tinha sete chifres, bem como sete olhos, que são os sete Espíritos de Deus enviados por toda a terra</a:t>
            </a:r>
            <a:r>
              <a:rPr lang="pt-BR" sz="2800" dirty="0"/>
              <a:t>. </a:t>
            </a:r>
            <a:br>
              <a:rPr lang="pt-BR" sz="2800" dirty="0"/>
            </a:br>
            <a:br>
              <a:rPr lang="pt-BR" sz="2800" dirty="0"/>
            </a:br>
            <a:r>
              <a:rPr lang="pt-BR" sz="2800" dirty="0"/>
              <a:t>7 Veio, pois, e tomou o livro da mão direita daquele que estava sentado no trono;</a:t>
            </a:r>
          </a:p>
        </p:txBody>
      </p:sp>
    </p:spTree>
    <p:extLst>
      <p:ext uri="{BB962C8B-B14F-4D97-AF65-F5344CB8AC3E}">
        <p14:creationId xmlns:p14="http://schemas.microsoft.com/office/powerpoint/2010/main" val="188576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9" descr="anjos-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11"/>
          <p:cNvSpPr>
            <a:spLocks noGrp="1" noChangeArrowheads="1"/>
          </p:cNvSpPr>
          <p:nvPr>
            <p:ph type="title"/>
          </p:nvPr>
        </p:nvSpPr>
        <p:spPr>
          <a:xfrm>
            <a:off x="407368" y="2564904"/>
            <a:ext cx="11161240" cy="374441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/>
            <a:r>
              <a:rPr lang="pt-BR" sz="3600" b="1" dirty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Nenhum dos vinte e quatro anciãos, nenhuma das quatro criaturas viventes, nenhum dos inumeráveis anjos, ninguém pode abrir o livro.</a:t>
            </a:r>
            <a:br>
              <a:rPr lang="pt-BR" sz="3600" b="1" dirty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pt-BR" sz="3600" b="1" dirty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pt-BR" b="1" dirty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Todos ficam em silêncio</a:t>
            </a:r>
            <a:r>
              <a:rPr lang="pt-BR" sz="3600" b="1" dirty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. </a:t>
            </a:r>
            <a:br>
              <a:rPr lang="pt-BR" sz="3600" b="1" dirty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pt-BR" sz="3600" b="1" dirty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João fica tão angustiado com essa desagradável situação, que começa a chorar.</a:t>
            </a:r>
            <a:r>
              <a:rPr lang="pt-PT" sz="3600" b="1" dirty="0">
                <a:solidFill>
                  <a:schemeClr val="tx1"/>
                </a:solidFill>
                <a:latin typeface="Arial Narrow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909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Leão de Judá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Rectangle 6"/>
          <p:cNvSpPr>
            <a:spLocks noGrp="1" noChangeArrowheads="1"/>
          </p:cNvSpPr>
          <p:nvPr>
            <p:ph type="title"/>
          </p:nvPr>
        </p:nvSpPr>
        <p:spPr>
          <a:xfrm>
            <a:off x="3863752" y="381000"/>
            <a:ext cx="7776864" cy="2667000"/>
          </a:xfrm>
          <a:noFill/>
          <a:effectLst>
            <a:outerShdw dist="45791" dir="2021404" algn="ctr" rotWithShape="0">
              <a:srgbClr val="080808"/>
            </a:outerShdw>
          </a:effectLst>
        </p:spPr>
        <p:txBody>
          <a:bodyPr>
            <a:normAutofit/>
          </a:bodyPr>
          <a:lstStyle/>
          <a:p>
            <a:pPr eaLnBrk="1" hangingPunct="1"/>
            <a:r>
              <a:rPr lang="pt-BR" sz="36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"Não chores; eis que o Leão da tribo de Judá , a raiz de Davi, venceu para abrir o livro e romper os seus sete selos." Apocalipse 5:5. </a:t>
            </a:r>
            <a:endParaRPr lang="pt-PT" sz="3600" b="1" dirty="0">
              <a:solidFill>
                <a:schemeClr val="bg1"/>
              </a:solidFill>
              <a:latin typeface="Arial Narrow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90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07368" y="597455"/>
            <a:ext cx="11161240" cy="566308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7200" b="1" dirty="0">
                <a:solidFill>
                  <a:srgbClr val="0000CC"/>
                </a:solidFill>
              </a:rPr>
              <a:t>"ser vitorioso". </a:t>
            </a:r>
          </a:p>
          <a:p>
            <a:endParaRPr lang="pt-BR" sz="3200" dirty="0"/>
          </a:p>
          <a:p>
            <a:pPr algn="ctr"/>
            <a:r>
              <a:rPr lang="pt-BR" sz="4400" dirty="0"/>
              <a:t>Indica diretamente a vitória de Cristo no </a:t>
            </a:r>
            <a:r>
              <a:rPr lang="pt-BR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grande conflito contra Satanás</a:t>
            </a:r>
            <a:r>
              <a:rPr lang="pt-BR" sz="4400" dirty="0"/>
              <a:t>. </a:t>
            </a:r>
          </a:p>
          <a:p>
            <a:endParaRPr lang="pt-BR" sz="3200" dirty="0"/>
          </a:p>
          <a:p>
            <a:r>
              <a:rPr lang="pt-BR" sz="3200" dirty="0"/>
              <a:t>Esse triunfo é a base de seu direito de abrir o livro. </a:t>
            </a:r>
          </a:p>
          <a:p>
            <a:r>
              <a:rPr lang="pt-BR" sz="3200" dirty="0"/>
              <a:t>A vitória de Cristo é única, portanto nenhum mais pôde abrir os selos. </a:t>
            </a:r>
          </a:p>
          <a:p>
            <a:r>
              <a:rPr lang="pt-BR" sz="3200" dirty="0"/>
              <a:t>SDAC</a:t>
            </a:r>
          </a:p>
        </p:txBody>
      </p:sp>
    </p:spTree>
    <p:extLst>
      <p:ext uri="{BB962C8B-B14F-4D97-AF65-F5344CB8AC3E}">
        <p14:creationId xmlns:p14="http://schemas.microsoft.com/office/powerpoint/2010/main" val="159097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67408" y="3501009"/>
            <a:ext cx="10729192" cy="237869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t-BR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Uma visão do trono de Deus:</a:t>
            </a:r>
            <a:r>
              <a:rPr lang="pt-BR" sz="5400" dirty="0"/>
              <a:t> </a:t>
            </a:r>
            <a:br>
              <a:rPr lang="pt-BR" sz="5400" dirty="0"/>
            </a:br>
            <a:r>
              <a:rPr lang="pt-BR" sz="5400" dirty="0"/>
              <a:t>Outros profetas bíblicos tiveram a oportunidade de ver a mesma coisa. </a:t>
            </a:r>
          </a:p>
        </p:txBody>
      </p:sp>
      <p:sp>
        <p:nvSpPr>
          <p:cNvPr id="4" name="Retângulo 3"/>
          <p:cNvSpPr/>
          <p:nvPr/>
        </p:nvSpPr>
        <p:spPr>
          <a:xfrm>
            <a:off x="479376" y="196186"/>
            <a:ext cx="111612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400" dirty="0"/>
              <a:t>João teve o privilégio de ver a habitação do Rei dos reis; presenciou toda a Glória de Deus no trono eterno</a:t>
            </a:r>
            <a:r>
              <a:rPr lang="pt-BR" sz="4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6977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Moheb Ibrahim\My Documents\Religion\Power point\Preservant\The book of revelation\PowerPoint JPEG images\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4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177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0505029X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623392" y="1556792"/>
            <a:ext cx="10945216" cy="1296144"/>
          </a:xfrm>
          <a:noFill/>
          <a:effectLst>
            <a:outerShdw dist="45791" dir="2021404" algn="ctr" rotWithShape="0">
              <a:srgbClr val="080808"/>
            </a:outerShdw>
          </a:effectLst>
        </p:spPr>
        <p:txBody>
          <a:bodyPr>
            <a:normAutofit fontScale="90000"/>
          </a:bodyPr>
          <a:lstStyle/>
          <a:p>
            <a:pPr eaLnBrk="1" hangingPunct="1"/>
            <a:r>
              <a:rPr lang="pt-BR" sz="40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 </a:t>
            </a:r>
            <a:br>
              <a:rPr lang="pt-BR" sz="40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</a:br>
            <a:br>
              <a:rPr lang="pt-BR" sz="40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pt-BR" sz="40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“O Cordeiro que tinha sete chifres e sete olhos” </a:t>
            </a:r>
            <a:br>
              <a:rPr lang="pt-BR" sz="40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</a:br>
            <a:br>
              <a:rPr lang="pt-BR" sz="40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</a:br>
            <a:endParaRPr lang="pt-PT" sz="40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6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15380" y="428178"/>
            <a:ext cx="11161240" cy="60016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4000" dirty="0"/>
              <a:t>Novamente o número sete representa uma unidade em sua plenitude.</a:t>
            </a:r>
          </a:p>
          <a:p>
            <a:r>
              <a:rPr lang="pt-BR" dirty="0"/>
              <a:t>.</a:t>
            </a:r>
          </a:p>
          <a:p>
            <a:r>
              <a:rPr lang="pt-BR" sz="4000" dirty="0"/>
              <a:t>Os sete chifres simbolizam plenitude de poder – </a:t>
            </a:r>
            <a:r>
              <a:rPr lang="pt-B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onipotência.</a:t>
            </a:r>
            <a:r>
              <a:rPr lang="pt-BR" sz="4000" dirty="0"/>
              <a:t> </a:t>
            </a:r>
          </a:p>
          <a:p>
            <a:r>
              <a:rPr lang="pt-BR" dirty="0"/>
              <a:t>.</a:t>
            </a:r>
          </a:p>
          <a:p>
            <a:r>
              <a:rPr lang="pt-BR" sz="4000" dirty="0"/>
              <a:t>Os sete olhos simbolizam plenitude de conhecimento – </a:t>
            </a:r>
            <a:r>
              <a:rPr lang="pt-BR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onisciência</a:t>
            </a:r>
            <a:r>
              <a:rPr lang="pt-BR" sz="4000" dirty="0"/>
              <a:t>. </a:t>
            </a:r>
          </a:p>
          <a:p>
            <a:r>
              <a:rPr lang="pt-BR" sz="2000" dirty="0"/>
              <a:t>.</a:t>
            </a:r>
          </a:p>
          <a:p>
            <a:r>
              <a:rPr lang="pt-BR" sz="4000" dirty="0"/>
              <a:t>Por isso, os sete chifres e os sete olhos são os sete espíritos de Deus – </a:t>
            </a:r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onipresença</a:t>
            </a:r>
            <a:r>
              <a:rPr lang="pt-BR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409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02 APOCALIPSE ABRIL 2013\CAPITULO 06 E 07 - 7 SELOS APOCALIPSE\Deus onipoten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31635"/>
            <a:ext cx="6948264" cy="682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97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3" descr="0817035x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5"/>
          <p:cNvSpPr>
            <a:spLocks noGrp="1" noChangeArrowheads="1"/>
          </p:cNvSpPr>
          <p:nvPr>
            <p:ph type="title"/>
          </p:nvPr>
        </p:nvSpPr>
        <p:spPr>
          <a:xfrm>
            <a:off x="407368" y="404664"/>
            <a:ext cx="6321183" cy="5638800"/>
          </a:xfrm>
          <a:noFill/>
          <a:effectLst>
            <a:outerShdw dist="53882" dir="2700000" algn="ctr" rotWithShape="0">
              <a:srgbClr val="080808"/>
            </a:outerShdw>
          </a:effectLst>
        </p:spPr>
        <p:txBody>
          <a:bodyPr>
            <a:normAutofit fontScale="90000"/>
          </a:bodyPr>
          <a:lstStyle/>
          <a:p>
            <a:pPr eaLnBrk="1" hangingPunct="1"/>
            <a:r>
              <a:rPr lang="pt-BR" sz="40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Quem é o Cordeiro?</a:t>
            </a:r>
            <a:br>
              <a:rPr lang="pt-BR" sz="40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pt-BR" sz="40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 </a:t>
            </a:r>
            <a:br>
              <a:rPr lang="pt-BR" sz="40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pt-BR" sz="40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	Quando Jesus foi ao rio Jordão para ser batizado por João Batista, este disse as seguintes palavras:</a:t>
            </a:r>
            <a:br>
              <a:rPr lang="pt-BR" sz="40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pt-BR" sz="4900" b="1" dirty="0">
                <a:solidFill>
                  <a:srgbClr val="FFFF00"/>
                </a:solidFill>
                <a:latin typeface="Arial Narrow" pitchFamily="34" charset="0"/>
                <a:cs typeface="Times New Roman" pitchFamily="18" charset="0"/>
              </a:rPr>
              <a:t> "Eis o Cordeiro de Deus que tira o pecado do mundo!" </a:t>
            </a:r>
            <a:r>
              <a:rPr lang="pt-BR" sz="40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(João 1:29)</a:t>
            </a:r>
            <a:r>
              <a:rPr lang="pt-PT" sz="4000" b="1" dirty="0">
                <a:solidFill>
                  <a:schemeClr val="bg1"/>
                </a:solidFill>
                <a:latin typeface="Arial Narrow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885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 descr="0805107x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Rectangle 5"/>
          <p:cNvSpPr>
            <a:spLocks noGrp="1" noChangeArrowheads="1"/>
          </p:cNvSpPr>
          <p:nvPr>
            <p:ph type="title"/>
          </p:nvPr>
        </p:nvSpPr>
        <p:spPr>
          <a:xfrm>
            <a:off x="1828800" y="1066800"/>
            <a:ext cx="5410200" cy="4800600"/>
          </a:xfrm>
          <a:noFill/>
          <a:effectLst>
            <a:outerShdw dist="35921" dir="2700000" algn="ctr" rotWithShape="0">
              <a:srgbClr val="080808"/>
            </a:outerShdw>
          </a:effectLst>
        </p:spPr>
        <p:txBody>
          <a:bodyPr>
            <a:normAutofit fontScale="90000"/>
          </a:bodyPr>
          <a:lstStyle/>
          <a:p>
            <a:pPr eaLnBrk="1" hangingPunct="1"/>
            <a:r>
              <a:rPr lang="pt-BR" sz="36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O apóstolo Pedro refere-se a Jesus da mesma maneira: "... Não foi com coisas corruptíveis, como prata ou ouro que fostes resgatados da vossa vã maneira de viver... </a:t>
            </a:r>
            <a:r>
              <a:rPr lang="pt-BR" b="1" dirty="0">
                <a:solidFill>
                  <a:srgbClr val="FFFF00"/>
                </a:solidFill>
                <a:latin typeface="Arial Narrow" pitchFamily="34" charset="0"/>
                <a:cs typeface="Times New Roman" pitchFamily="18" charset="0"/>
              </a:rPr>
              <a:t>mas com precioso sangue, como de um cordeiro sem defeito e sem mancha, o sangue de Cristo.</a:t>
            </a:r>
            <a:r>
              <a:rPr lang="pt-BR" sz="36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" (I Pedro 1:18 e 19)</a:t>
            </a:r>
            <a:r>
              <a:rPr lang="pt-PT" sz="3600" b="1" dirty="0">
                <a:solidFill>
                  <a:schemeClr val="bg1"/>
                </a:solidFill>
                <a:latin typeface="Arial Narrow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123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8684" y="0"/>
            <a:ext cx="12192000" cy="6858000"/>
          </a:xfrm>
          <a:noFill/>
        </p:spPr>
      </p:pic>
      <p:sp>
        <p:nvSpPr>
          <p:cNvPr id="5123" name="Rectangle 7"/>
          <p:cNvSpPr>
            <a:spLocks noChangeArrowheads="1"/>
          </p:cNvSpPr>
          <p:nvPr/>
        </p:nvSpPr>
        <p:spPr bwMode="auto">
          <a:xfrm>
            <a:off x="1127448" y="3717032"/>
            <a:ext cx="1044116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sz="5400" b="1" dirty="0">
                <a:solidFill>
                  <a:srgbClr val="FFFF00"/>
                </a:solidFill>
                <a:latin typeface="Tahoma" pitchFamily="34" charset="0"/>
              </a:rPr>
              <a:t>Quem foi o único ser em todo o Universo capaz de abrir o livro dos sete selos?</a:t>
            </a:r>
          </a:p>
        </p:txBody>
      </p:sp>
    </p:spTree>
    <p:extLst>
      <p:ext uri="{BB962C8B-B14F-4D97-AF65-F5344CB8AC3E}">
        <p14:creationId xmlns:p14="http://schemas.microsoft.com/office/powerpoint/2010/main" val="262249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027" descr="06021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1029"/>
          <p:cNvSpPr>
            <a:spLocks noGrp="1" noChangeArrowheads="1"/>
          </p:cNvSpPr>
          <p:nvPr>
            <p:ph type="title"/>
          </p:nvPr>
        </p:nvSpPr>
        <p:spPr>
          <a:xfrm>
            <a:off x="839416" y="2924944"/>
            <a:ext cx="10873208" cy="3528392"/>
          </a:xfrm>
          <a:noFill/>
          <a:effectLst>
            <a:outerShdw dist="45791" dir="2021404" algn="ctr" rotWithShape="0">
              <a:srgbClr val="080808"/>
            </a:outerShdw>
          </a:effectLst>
        </p:spPr>
        <p:txBody>
          <a:bodyPr>
            <a:normAutofit/>
          </a:bodyPr>
          <a:lstStyle/>
          <a:p>
            <a:pPr eaLnBrk="1" hangingPunct="1"/>
            <a:r>
              <a:rPr lang="pt-BR" sz="5400" b="1" i="1" dirty="0">
                <a:solidFill>
                  <a:schemeClr val="bg1"/>
                </a:solidFill>
                <a:latin typeface="Arial Narrow" pitchFamily="34" charset="0"/>
              </a:rPr>
              <a:t>Somente Cristo, o Cordeiro de Deus, é digno de abrir o rolo selado com sete selos. João é convidado a conhecer a "sala de controle" no Céu. </a:t>
            </a:r>
            <a:r>
              <a:rPr lang="pt-PT" sz="5400" b="1" dirty="0">
                <a:solidFill>
                  <a:schemeClr val="bg1"/>
                </a:solidFill>
                <a:latin typeface="Arial Narrow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497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 descr="06021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Rectangle 6"/>
          <p:cNvSpPr>
            <a:spLocks noGrp="1" noChangeArrowheads="1"/>
          </p:cNvSpPr>
          <p:nvPr>
            <p:ph type="title"/>
          </p:nvPr>
        </p:nvSpPr>
        <p:spPr>
          <a:xfrm>
            <a:off x="7104112" y="188640"/>
            <a:ext cx="4752528" cy="2664296"/>
          </a:xfrm>
          <a:noFill/>
          <a:effectLst>
            <a:outerShdw dist="45791" dir="2021404" algn="ctr" rotWithShape="0">
              <a:srgbClr val="080808"/>
            </a:outerShdw>
          </a:effectLst>
        </p:spPr>
        <p:txBody>
          <a:bodyPr>
            <a:normAutofit/>
          </a:bodyPr>
          <a:lstStyle/>
          <a:p>
            <a:pPr eaLnBrk="1" hangingPunct="1"/>
            <a:r>
              <a:rPr lang="pt-BR" sz="36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Cristo, o Leão da tribo de Judá, é o Cordeiro de Deus que tira o pecado do mundo.</a:t>
            </a:r>
            <a:endParaRPr lang="pt-PT" sz="3600" b="1" dirty="0">
              <a:solidFill>
                <a:schemeClr val="bg1"/>
              </a:solidFill>
              <a:latin typeface="Arial Narrow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53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116632"/>
            <a:ext cx="10972800" cy="1143000"/>
          </a:xfrm>
        </p:spPr>
        <p:txBody>
          <a:bodyPr/>
          <a:lstStyle/>
          <a:p>
            <a:r>
              <a:rPr lang="en-US" dirty="0" err="1"/>
              <a:t>Capítulo</a:t>
            </a:r>
            <a:r>
              <a:rPr lang="en-US" dirty="0"/>
              <a:t> 5:8 a 10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71364" y="1398848"/>
            <a:ext cx="11449272" cy="491047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r>
              <a:rPr lang="pt-BR" dirty="0"/>
              <a:t>8 e, quando tomou o livro, os quatro seres viventes e os vinte e quatro anciãos prostraram-se diante do Cordeiro, tendo cada um deles uma harpa e </a:t>
            </a:r>
            <a:r>
              <a:rPr lang="pt-BR" dirty="0">
                <a:solidFill>
                  <a:srgbClr val="0000CC"/>
                </a:solidFill>
              </a:rPr>
              <a:t>taças de ouro cheias de incenso, que são as orações dos </a:t>
            </a:r>
            <a:r>
              <a:rPr lang="pt-BR" sz="3300" dirty="0">
                <a:solidFill>
                  <a:srgbClr val="0000CC"/>
                </a:solidFill>
              </a:rPr>
              <a:t>santos</a:t>
            </a:r>
            <a:r>
              <a:rPr lang="pt-BR" dirty="0"/>
              <a:t>, </a:t>
            </a:r>
            <a:br>
              <a:rPr lang="pt-BR" dirty="0"/>
            </a:br>
            <a:br>
              <a:rPr lang="pt-BR" dirty="0"/>
            </a:br>
            <a:r>
              <a:rPr lang="pt-BR" dirty="0"/>
              <a:t>9 e entoavam </a:t>
            </a:r>
            <a:r>
              <a:rPr lang="pt-BR" sz="4700" b="1" dirty="0">
                <a:solidFill>
                  <a:srgbClr val="FF0000"/>
                </a:solidFill>
              </a:rPr>
              <a:t>novo cântico</a:t>
            </a:r>
            <a:r>
              <a:rPr lang="pt-BR" dirty="0"/>
              <a:t>, dizendo: Digno és de tomar o livro e de abrir-lhe os selos, porque foste morto e </a:t>
            </a:r>
            <a:r>
              <a:rPr lang="pt-BR" sz="4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 o teu sangue compraste para Deus os que procedem de toda tribo, língua, povo e nação</a:t>
            </a:r>
            <a:r>
              <a:rPr lang="pt-BR" dirty="0"/>
              <a:t> </a:t>
            </a:r>
            <a:br>
              <a:rPr lang="pt-BR" dirty="0"/>
            </a:br>
            <a:br>
              <a:rPr lang="pt-BR" dirty="0"/>
            </a:br>
            <a:r>
              <a:rPr lang="pt-BR" dirty="0"/>
              <a:t>10 e para o nosso Deus os constituíste reino e sacerdotes; e reinarão sobre a terra.</a:t>
            </a:r>
          </a:p>
        </p:txBody>
      </p:sp>
    </p:spTree>
    <p:extLst>
      <p:ext uri="{BB962C8B-B14F-4D97-AF65-F5344CB8AC3E}">
        <p14:creationId xmlns:p14="http://schemas.microsoft.com/office/powerpoint/2010/main" val="109560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5360" y="274638"/>
            <a:ext cx="11521280" cy="1858218"/>
          </a:xfrm>
        </p:spPr>
        <p:txBody>
          <a:bodyPr>
            <a:noAutofit/>
          </a:bodyPr>
          <a:lstStyle/>
          <a:p>
            <a:r>
              <a:rPr lang="pt-BR" sz="5400" dirty="0"/>
              <a:t>"Eu vi o Senhor assentado sobre um alto e sublime trono" (</a:t>
            </a:r>
            <a:r>
              <a:rPr lang="pt-BR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Isaias 6:1</a:t>
            </a:r>
            <a:r>
              <a:rPr lang="pt-BR" sz="5400" dirty="0"/>
              <a:t>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0" y="2276872"/>
            <a:ext cx="4320480" cy="413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72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Capítulo</a:t>
            </a:r>
            <a:r>
              <a:rPr lang="en-US" dirty="0"/>
              <a:t> 5: 11 a 14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916832"/>
            <a:ext cx="10972800" cy="410445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pt-BR" sz="4000" dirty="0"/>
              <a:t>11 Vi e ouvi uma voz de </a:t>
            </a:r>
            <a:r>
              <a:rPr lang="pt-BR" sz="4800" b="1" dirty="0">
                <a:solidFill>
                  <a:srgbClr val="0000CC"/>
                </a:solidFill>
              </a:rPr>
              <a:t>muitos anjos ao redor do trono</a:t>
            </a:r>
            <a:r>
              <a:rPr lang="pt-BR" sz="4000" dirty="0"/>
              <a:t>, dos seres viventes e dos anciãos, cujo número era de milhões de milhões e milhares de milhares, </a:t>
            </a:r>
            <a:br>
              <a:rPr lang="pt-BR" sz="4000" dirty="0"/>
            </a:br>
            <a:br>
              <a:rPr lang="pt-BR" sz="4000" dirty="0"/>
            </a:br>
            <a:r>
              <a:rPr lang="pt-BR" sz="4000" dirty="0"/>
              <a:t>12 proclamando em grande voz: Digno é o Cordeiro que foi morto de receber o poder, e riqueza, e sabedoria, e força, e honra, e glória, e louvor. </a:t>
            </a:r>
            <a:br>
              <a:rPr lang="pt-BR" sz="4000" dirty="0"/>
            </a:br>
            <a:br>
              <a:rPr lang="pt-BR" sz="4000" dirty="0"/>
            </a:b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400925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Capítulo</a:t>
            </a:r>
            <a:r>
              <a:rPr lang="en-US" dirty="0"/>
              <a:t> 5: 13 a 14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92614" y="1182762"/>
            <a:ext cx="10814992" cy="54006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br>
              <a:rPr lang="pt-BR" dirty="0"/>
            </a:br>
            <a:r>
              <a:rPr lang="pt-BR" dirty="0"/>
              <a:t>13 Então, ouvi que </a:t>
            </a:r>
            <a:r>
              <a:rPr lang="pt-BR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toda criatura </a:t>
            </a:r>
            <a:r>
              <a:rPr lang="pt-BR" sz="4800" dirty="0"/>
              <a:t>que há no céu e sobre a terra, debaixo da terra e sobre o mar, e tudo o que neles há</a:t>
            </a:r>
            <a:r>
              <a:rPr lang="pt-BR" dirty="0"/>
              <a:t>, estava dizendo: </a:t>
            </a:r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Àquele que está sentado no trono e ao Cordeiro</a:t>
            </a:r>
            <a:r>
              <a:rPr lang="pt-BR" dirty="0"/>
              <a:t>, seja o louvor, e a honra, e a glória, e o domínio pelos séculos dos séculos. </a:t>
            </a:r>
            <a:br>
              <a:rPr lang="pt-BR" dirty="0"/>
            </a:br>
            <a:br>
              <a:rPr lang="pt-BR" dirty="0"/>
            </a:br>
            <a:r>
              <a:rPr lang="pt-BR" dirty="0"/>
              <a:t>14 E os quatro seres viventes respondiam: Amém! Também os anciãos prostraram-se e adoraram.</a:t>
            </a:r>
          </a:p>
        </p:txBody>
      </p:sp>
    </p:spTree>
    <p:extLst>
      <p:ext uri="{BB962C8B-B14F-4D97-AF65-F5344CB8AC3E}">
        <p14:creationId xmlns:p14="http://schemas.microsoft.com/office/powerpoint/2010/main" val="66430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296652"/>
            <a:ext cx="11377264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770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TODO O UNIVERSO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pt-BR" dirty="0"/>
              <a:t>O céu, a terra, o que está sob a terra e o mar, constituem todo o universo. </a:t>
            </a:r>
          </a:p>
          <a:p>
            <a:r>
              <a:rPr lang="en-US" sz="4800" b="1" dirty="0">
                <a:solidFill>
                  <a:srgbClr val="FF0000"/>
                </a:solidFill>
              </a:rPr>
              <a:t>QUERUBINS</a:t>
            </a:r>
          </a:p>
          <a:p>
            <a:r>
              <a:rPr lang="en-US" sz="4800" b="1" dirty="0">
                <a:solidFill>
                  <a:srgbClr val="FF0000"/>
                </a:solidFill>
              </a:rPr>
              <a:t>SERAFINS</a:t>
            </a:r>
          </a:p>
          <a:p>
            <a:r>
              <a:rPr lang="en-US" dirty="0"/>
              <a:t>COMANDANTES DAS OSTES CELESTIAIS</a:t>
            </a:r>
          </a:p>
          <a:p>
            <a:r>
              <a:rPr lang="en-US" sz="4400" b="1" dirty="0">
                <a:solidFill>
                  <a:srgbClr val="0000CC"/>
                </a:solidFill>
              </a:rPr>
              <a:t>OS FILHOS DE DEUS</a:t>
            </a:r>
          </a:p>
          <a:p>
            <a:r>
              <a:rPr lang="en-US" dirty="0"/>
              <a:t>REPRESENTANTES DOS MUNDOS NÃO CAÍDOS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4437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940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673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0521058X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Rectangle 3"/>
          <p:cNvSpPr>
            <a:spLocks noGrp="1" noChangeArrowheads="1"/>
          </p:cNvSpPr>
          <p:nvPr>
            <p:ph type="title"/>
          </p:nvPr>
        </p:nvSpPr>
        <p:spPr>
          <a:xfrm>
            <a:off x="335360" y="836712"/>
            <a:ext cx="8424936" cy="4481442"/>
          </a:xfrm>
          <a:noFill/>
          <a:effectLst>
            <a:outerShdw dist="45791" dir="2021404" algn="ctr" rotWithShape="0">
              <a:srgbClr val="080808"/>
            </a:outerShdw>
          </a:effectLst>
        </p:spPr>
        <p:txBody>
          <a:bodyPr>
            <a:normAutofit/>
          </a:bodyPr>
          <a:lstStyle/>
          <a:p>
            <a:pPr eaLnBrk="1" hangingPunct="1"/>
            <a:r>
              <a:rPr lang="pt-BR" sz="48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Só Jesus, o Cordeiro, é digno de receber:</a:t>
            </a:r>
            <a:br>
              <a:rPr lang="pt-BR" sz="48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</a:br>
            <a:br>
              <a:rPr lang="pt-BR" sz="48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pt-BR" sz="48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O poder -  riqueza - sabedoria – força -  honra - glória e louvor.</a:t>
            </a:r>
            <a:endParaRPr lang="pt-PT" sz="48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19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3" descr="D0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Rectangle 5"/>
          <p:cNvSpPr>
            <a:spLocks noGrp="1" noChangeArrowheads="1"/>
          </p:cNvSpPr>
          <p:nvPr>
            <p:ph type="title"/>
          </p:nvPr>
        </p:nvSpPr>
        <p:spPr>
          <a:xfrm>
            <a:off x="551384" y="1066800"/>
            <a:ext cx="7560840" cy="5530552"/>
          </a:xfrm>
          <a:noFill/>
          <a:effectLst>
            <a:outerShdw dist="35921" dir="2700000" algn="ctr" rotWithShape="0">
              <a:srgbClr val="080808"/>
            </a:outerShdw>
          </a:effectLst>
        </p:spPr>
        <p:txBody>
          <a:bodyPr>
            <a:normAutofit/>
          </a:bodyPr>
          <a:lstStyle/>
          <a:p>
            <a:pPr eaLnBrk="1" hangingPunct="1"/>
            <a:r>
              <a:rPr lang="pt-BR" sz="48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Apocalipse 1:5</a:t>
            </a:r>
            <a:br>
              <a:rPr lang="pt-BR" sz="48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</a:br>
            <a:br>
              <a:rPr lang="pt-BR" sz="48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pt-BR" sz="48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 Jesus Cristo</a:t>
            </a:r>
            <a:br>
              <a:rPr lang="pt-BR" sz="48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</a:br>
            <a:br>
              <a:rPr lang="pt-BR" sz="48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pt-BR" sz="48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 "pelo Seu sangue nos libertou dos nossos pecados". </a:t>
            </a:r>
            <a:endParaRPr lang="pt-PT" sz="4800" b="1" dirty="0">
              <a:solidFill>
                <a:schemeClr val="bg1"/>
              </a:solidFill>
              <a:latin typeface="Arial Narrow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0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3" descr="0809118x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439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Rectangle 5"/>
          <p:cNvSpPr>
            <a:spLocks noGrp="1" noChangeArrowheads="1"/>
          </p:cNvSpPr>
          <p:nvPr>
            <p:ph type="title"/>
          </p:nvPr>
        </p:nvSpPr>
        <p:spPr>
          <a:xfrm>
            <a:off x="623392" y="5438"/>
            <a:ext cx="5976664" cy="6375889"/>
          </a:xfrm>
          <a:noFill/>
          <a:effectLst>
            <a:outerShdw dist="35921" dir="2700000" algn="ctr" rotWithShape="0">
              <a:srgbClr val="080808"/>
            </a:outerShdw>
          </a:effectLst>
        </p:spPr>
        <p:txBody>
          <a:bodyPr>
            <a:normAutofit/>
          </a:bodyPr>
          <a:lstStyle/>
          <a:p>
            <a:pPr eaLnBrk="1" hangingPunct="1"/>
            <a:r>
              <a:rPr lang="pt-BR" sz="40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Para sermos salvos e recebermos a vida eterna </a:t>
            </a:r>
            <a:br>
              <a:rPr lang="pt-BR" sz="40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</a:br>
            <a:br>
              <a:rPr lang="pt-BR" sz="40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pt-BR" sz="40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PRECISAMOS</a:t>
            </a:r>
            <a:br>
              <a:rPr lang="pt-BR" sz="40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</a:br>
            <a:br>
              <a:rPr lang="pt-BR" sz="40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pt-BR" sz="4800" b="1" dirty="0">
                <a:solidFill>
                  <a:srgbClr val="00B0F0"/>
                </a:solidFill>
                <a:latin typeface="Arial Narrow" pitchFamily="34" charset="0"/>
                <a:cs typeface="Times New Roman" pitchFamily="18" charset="0"/>
              </a:rPr>
              <a:t>"lavar as nossas vestes e as branquearem no sangue do Cordeiro".  </a:t>
            </a:r>
            <a:endParaRPr lang="pt-PT" sz="4800" b="1" dirty="0">
              <a:solidFill>
                <a:srgbClr val="00B0F0"/>
              </a:solidFill>
              <a:latin typeface="Arial Narrow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87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3" descr="0505999X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-3499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Rectangle 5"/>
          <p:cNvSpPr>
            <a:spLocks noGrp="1" noChangeArrowheads="1"/>
          </p:cNvSpPr>
          <p:nvPr>
            <p:ph type="title"/>
          </p:nvPr>
        </p:nvSpPr>
        <p:spPr>
          <a:xfrm>
            <a:off x="444252" y="723900"/>
            <a:ext cx="5207496" cy="54102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1" hangingPunct="1"/>
            <a:r>
              <a:rPr lang="pt-BR" sz="4800" b="1" dirty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Jesus</a:t>
            </a:r>
            <a:br>
              <a:rPr lang="pt-BR" sz="4800" b="1" dirty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pt-BR" sz="4800" b="1" dirty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Ele morreu sobre a cruz no Calvário para salvar-nos do pecado. </a:t>
            </a:r>
            <a:br>
              <a:rPr lang="pt-BR" sz="4800" b="1" dirty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pt-BR" sz="4800" b="1" dirty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Ele nos tem amado com amor infinito.</a:t>
            </a:r>
            <a:endParaRPr lang="pt-PT" sz="4800" b="1" dirty="0">
              <a:solidFill>
                <a:schemeClr val="tx1"/>
              </a:solidFill>
              <a:latin typeface="Arial Narrow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93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Rise up on wing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6" y="0"/>
            <a:ext cx="1217231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5"/>
          <p:cNvSpPr>
            <a:spLocks noGrp="1" noChangeArrowheads="1"/>
          </p:cNvSpPr>
          <p:nvPr>
            <p:ph type="title"/>
          </p:nvPr>
        </p:nvSpPr>
        <p:spPr>
          <a:xfrm>
            <a:off x="479376" y="0"/>
            <a:ext cx="11305256" cy="4176464"/>
          </a:xfrm>
          <a:noFill/>
          <a:effectLst>
            <a:outerShdw dist="45791" dir="2021404" algn="ctr" rotWithShape="0">
              <a:srgbClr val="080808"/>
            </a:outerShdw>
          </a:effectLst>
        </p:spPr>
        <p:txBody>
          <a:bodyPr>
            <a:normAutofit/>
          </a:bodyPr>
          <a:lstStyle/>
          <a:p>
            <a:pPr eaLnBrk="1" hangingPunct="1"/>
            <a:r>
              <a:rPr lang="pt-BR" sz="3600" b="1" dirty="0">
                <a:solidFill>
                  <a:srgbClr val="FFFF99"/>
                </a:solidFill>
                <a:latin typeface="Tahoma" pitchFamily="34" charset="0"/>
                <a:cs typeface="Times New Roman" pitchFamily="18" charset="0"/>
              </a:rPr>
              <a:t> A Isaías foi mostrado Deus "assentado sobre um alto e sublime trono, com  as orlas do Seu manto enchendo o templo. Ao Seu redor </a:t>
            </a:r>
            <a:r>
              <a:rPr lang="pt-BR" sz="3600" b="1" dirty="0">
                <a:solidFill>
                  <a:srgbClr val="FF0000"/>
                </a:solidFill>
                <a:latin typeface="Tahoma" pitchFamily="34" charset="0"/>
                <a:cs typeface="Times New Roman" pitchFamily="18" charset="0"/>
              </a:rPr>
              <a:t>havia serafins </a:t>
            </a:r>
            <a:r>
              <a:rPr lang="pt-BR" sz="3600" b="1" dirty="0">
                <a:solidFill>
                  <a:srgbClr val="FFFF99"/>
                </a:solidFill>
                <a:latin typeface="Tahoma" pitchFamily="34" charset="0"/>
                <a:cs typeface="Times New Roman" pitchFamily="18" charset="0"/>
              </a:rPr>
              <a:t>[ou anjos]; cada um tinha seis asas..." e todos pairavam sobre Ele (Isaías 6:1-3). </a:t>
            </a:r>
            <a:endParaRPr lang="pt-PT" sz="3600" b="1" dirty="0">
              <a:solidFill>
                <a:srgbClr val="FFFF99"/>
              </a:solidFill>
              <a:latin typeface="Tahoma" pitchFamily="34" charset="0"/>
              <a:cs typeface="Times New Roman" pitchFamily="18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662648" y="4293096"/>
            <a:ext cx="11305256" cy="1944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"Santo, Santo, Santo é o Senhor dos Exércitos" (</a:t>
            </a:r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Isaias 6:3</a:t>
            </a:r>
            <a:r>
              <a:rPr lang="pt-B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9041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479376" y="692696"/>
            <a:ext cx="11233248" cy="550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3200" dirty="0"/>
              <a:t>“Ao lavar Pilatos as mãos, dizendo:</a:t>
            </a:r>
          </a:p>
          <a:p>
            <a:endParaRPr lang="pt-BR" sz="3200" dirty="0"/>
          </a:p>
          <a:p>
            <a:r>
              <a:rPr lang="pt-BR" sz="3200" dirty="0"/>
              <a:t>‘Estou inocente do sangue deste justo’, </a:t>
            </a:r>
          </a:p>
          <a:p>
            <a:r>
              <a:rPr lang="pt-BR" sz="3200" dirty="0"/>
              <a:t>os sacerdotes uniram-se à turba ignorante, gritando exaltados: ‘O Seu sangue caia sobre nós e sobre nossos filhos.’ Mat. 27:24 e 25.</a:t>
            </a:r>
          </a:p>
          <a:p>
            <a:r>
              <a:rPr lang="pt-BR" sz="3200" dirty="0"/>
              <a:t>“Desse modo os guias judeus fizeram a escolha. </a:t>
            </a:r>
            <a:r>
              <a:rPr lang="pt-BR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Sua decisão foi registrada no livro que João viu na mão </a:t>
            </a:r>
            <a:r>
              <a:rPr lang="pt-BR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dAquele</a:t>
            </a:r>
            <a:r>
              <a:rPr lang="pt-BR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que estava assentado no trono, no livro que ninguém podia abrir.</a:t>
            </a:r>
            <a:r>
              <a:rPr lang="pt-BR" sz="3200" dirty="0"/>
              <a:t> Essa decisão lhes será apresentada em todo o seu caráter reivindicativo naquele dia em que o livro há de ser aberto pelo Leão da tribo de Judá.” – PJ., 294. </a:t>
            </a:r>
          </a:p>
        </p:txBody>
      </p:sp>
    </p:spTree>
    <p:extLst>
      <p:ext uri="{BB962C8B-B14F-4D97-AF65-F5344CB8AC3E}">
        <p14:creationId xmlns:p14="http://schemas.microsoft.com/office/powerpoint/2010/main" val="55992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FE8FC4-5ABE-46E6-F8C3-CC4430390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24744"/>
            <a:ext cx="10972800" cy="430649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8000" b="1" dirty="0"/>
              <a:t>Leia-se: II Tess. 2:3 e 4</a:t>
            </a:r>
            <a:endParaRPr lang="pt-BR" sz="8000" b="1" dirty="0"/>
          </a:p>
        </p:txBody>
      </p:sp>
    </p:spTree>
    <p:extLst>
      <p:ext uri="{BB962C8B-B14F-4D97-AF65-F5344CB8AC3E}">
        <p14:creationId xmlns:p14="http://schemas.microsoft.com/office/powerpoint/2010/main" val="175349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essoas com roupas coloridas&#10;&#10;Descrição gerada automaticamente com confiança baixa">
            <a:extLst>
              <a:ext uri="{FF2B5EF4-FFF2-40B4-BE49-F238E27FC236}">
                <a16:creationId xmlns:a16="http://schemas.microsoft.com/office/drawing/2014/main" id="{5B55C37A-9EE2-D02E-1751-1C0177CAD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44" y="316354"/>
            <a:ext cx="10704512" cy="654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30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www.gazetadopovo.com.br/midia/tn_620_600_cardeais_celebram_missa_concla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332656"/>
            <a:ext cx="10081120" cy="637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01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www.gaudiumpress.org/resource/view?id=77289&amp;size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188640"/>
            <a:ext cx="9721080" cy="649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78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www.orfury.com.br/arquivos/uploads/orfury@gmail.com/images/8f921847759967f05b8a8779a17d688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444" y="297314"/>
            <a:ext cx="10009112" cy="626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33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0806105x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98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5"/>
          <p:cNvSpPr>
            <a:spLocks noGrp="1" noChangeArrowheads="1"/>
          </p:cNvSpPr>
          <p:nvPr>
            <p:ph type="title"/>
          </p:nvPr>
        </p:nvSpPr>
        <p:spPr>
          <a:xfrm>
            <a:off x="5015880" y="922517"/>
            <a:ext cx="6696744" cy="4953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eaLnBrk="1" hangingPunct="1"/>
            <a:r>
              <a:rPr lang="pt-BR" b="1" dirty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O profeta </a:t>
            </a:r>
            <a:r>
              <a:rPr lang="pt-BR" sz="6700" b="1" dirty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Daniel</a:t>
            </a:r>
            <a:br>
              <a:rPr lang="pt-BR" sz="6700" b="1" dirty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pt-BR" b="1" dirty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 viu o "Ancião de Dias" com alvíssimas vestes assentado no trono, e ficou maravilhado com tal glória. Um rio de fogo fluía a partir do trono</a:t>
            </a:r>
            <a:br>
              <a:rPr lang="pt-BR" b="1" dirty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pt-BR" b="1" dirty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 (Daniel 7:9 e 10). </a:t>
            </a:r>
            <a:endParaRPr lang="pt-PT" b="1" dirty="0">
              <a:solidFill>
                <a:schemeClr val="tx1"/>
              </a:solidFill>
              <a:latin typeface="Arial Narrow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45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1869</TotalTime>
  <Words>3385</Words>
  <Application>Microsoft Office PowerPoint</Application>
  <PresentationFormat>Widescreen</PresentationFormat>
  <Paragraphs>172</Paragraphs>
  <Slides>85</Slides>
  <Notes>5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85</vt:i4>
      </vt:variant>
    </vt:vector>
  </HeadingPairs>
  <TitlesOfParts>
    <vt:vector size="90" baseType="lpstr">
      <vt:lpstr>Arial</vt:lpstr>
      <vt:lpstr>Arial Narrow</vt:lpstr>
      <vt:lpstr>Calibri</vt:lpstr>
      <vt:lpstr>Tahoma</vt:lpstr>
      <vt:lpstr>Tema do Office</vt:lpstr>
      <vt:lpstr>Deus ainda guia                           Apocalipse  04 e 05 </vt:lpstr>
      <vt:lpstr>Capítulo 4 : 1</vt:lpstr>
      <vt:lpstr>UMA PORTA ABERTA</vt:lpstr>
      <vt:lpstr>Apresentação do PowerPoint</vt:lpstr>
      <vt:lpstr>Deus convidou João a dar uma olhada dentro da "sala de controle" no Céu.</vt:lpstr>
      <vt:lpstr>Uma visão do trono de Deus:  Outros profetas bíblicos tiveram a oportunidade de ver a mesma coisa. </vt:lpstr>
      <vt:lpstr>"Eu vi o Senhor assentado sobre um alto e sublime trono" (Isaias 6:1)</vt:lpstr>
      <vt:lpstr> A Isaías foi mostrado Deus "assentado sobre um alto e sublime trono, com  as orlas do Seu manto enchendo o templo. Ao Seu redor havia serafins [ou anjos]; cada um tinha seis asas..." e todos pairavam sobre Ele (Isaías 6:1-3). </vt:lpstr>
      <vt:lpstr>O profeta Daniel  viu o "Ancião de Dias" com alvíssimas vestes assentado no trono, e ficou maravilhado com tal glória. Um rio de fogo fluía a partir do trono  (Daniel 7:9 e 10). </vt:lpstr>
      <vt:lpstr>Ezequiel também teve uma visão do trono de Deus, uma extraordinária cena com brasas de fogo ardentes, tochas, rodas sobrenaturais e criaturas viventes  (Ezequiel 1).</vt:lpstr>
      <vt:lpstr>Apresentação do PowerPoint</vt:lpstr>
      <vt:lpstr> Pouco antes de seu martírio, Estevão recebeu uma visão da glória de Deus em Seu trono e viu "o Filho do homem em pé à direita de Deus! (Atos 7:56). </vt:lpstr>
      <vt:lpstr>Capítulo 4 : 2 e 3</vt:lpstr>
      <vt:lpstr> Jaspe - Jaspe – cor vermelha; última pedra no peitoral do sumo sacerdote  </vt:lpstr>
      <vt:lpstr>Sardonica Bruta</vt:lpstr>
      <vt:lpstr>Sardonica polida - Sardônica – pedra preciosa avermelhada; primeira pedra no peitoral do sumo sacerdote</vt:lpstr>
      <vt:lpstr>ESMERALDAS</vt:lpstr>
      <vt:lpstr>Apresentação do PowerPoint</vt:lpstr>
      <vt:lpstr>Apresentação do PowerPoint</vt:lpstr>
      <vt:lpstr>Capítulo 4 : 4</vt:lpstr>
      <vt:lpstr>Apresentação do PowerPoint</vt:lpstr>
      <vt:lpstr>Pessoas vivas no céu</vt:lpstr>
      <vt:lpstr>Quem são os 24 anciãos? </vt:lpstr>
      <vt:lpstr>Quem são os 24 anciãos?</vt:lpstr>
      <vt:lpstr>Quem são os 24 anciãos?</vt:lpstr>
      <vt:lpstr>Apresentação do PowerPoint</vt:lpstr>
      <vt:lpstr>Capítulo 4:5</vt:lpstr>
      <vt:lpstr>Plenitude do Espírito Santo</vt:lpstr>
      <vt:lpstr>Apresentação do PowerPoint</vt:lpstr>
      <vt:lpstr>  Relampago e trovões:  São símbolos do julgamento divino.  </vt:lpstr>
      <vt:lpstr>João ouve trovões quando Deus fala. Ele vê relâmpagos quando os anjos se movem ao redor  do trono divino para executar Suas ordens. </vt:lpstr>
      <vt:lpstr>Capítulo 4: 6</vt:lpstr>
      <vt:lpstr>Capítulo 4:7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leão representa a força.   O boi representa a disposição de servir.   O rosto de homem representa a inteligência.  </vt:lpstr>
      <vt:lpstr>A águia significa velocidade e aguda percepção.  As muitas asas sugerem a velocidade com que a vontade divina é executada.  Essas criaturas são vistas de maneira bastante gráfica... </vt:lpstr>
      <vt:lpstr>Ele é um rei (leão),  Um servo (boi) Ele é humano (rosto de homem),  Pairando acima de tudo como plenamente divino (águia). </vt:lpstr>
      <vt:lpstr>Capítulo 4: 8 a 11</vt:lpstr>
      <vt:lpstr>Apresentação do PowerPoint</vt:lpstr>
      <vt:lpstr>Capítulo 4: 8 a 11</vt:lpstr>
      <vt:lpstr>Apresentação do PowerPoint</vt:lpstr>
      <vt:lpstr>Apresentação do PowerPoint</vt:lpstr>
      <vt:lpstr>Apocalipse 5.   Esse capítulo dá continuidade ao nosso giro pela sala do trono divino.  O foco, no entanto, muda do Todo-Poderoso em Seu trono para o Cordeiro de Deus diante do trono.   O Cordeiro é agora o centro da atenção. </vt:lpstr>
      <vt:lpstr>Apresentação do PowerPoint</vt:lpstr>
      <vt:lpstr> Capítulo 5:1 a 3</vt:lpstr>
      <vt:lpstr>Quando a cena se abre, a atenção do Universo se concentra no grande drama que se desdobra diante do trono.   João vê Deus o Pai assentado no trono...</vt:lpstr>
      <vt:lpstr>No protocolo antigo, o lado da mão direita, especialmente de um soberano, significava favor ou alta posição.   Em outras palavras, esse livro tem um significado especial, mas sua mensagem está selada. </vt:lpstr>
      <vt:lpstr>Apresentação do PowerPoint</vt:lpstr>
      <vt:lpstr>Apresentação do PowerPoint</vt:lpstr>
      <vt:lpstr>Apresentação do PowerPoint</vt:lpstr>
      <vt:lpstr>Apresentação do PowerPoint</vt:lpstr>
      <vt:lpstr>Capítulo 5: 4 a 7</vt:lpstr>
      <vt:lpstr>Nenhum dos vinte e quatro anciãos, nenhuma das quatro criaturas viventes, nenhum dos inumeráveis anjos, ninguém pode abrir o livro.  Todos ficam em silêncio.  João fica tão angustiado com essa desagradável situação, que começa a chorar. </vt:lpstr>
      <vt:lpstr>"Não chores; eis que o Leão da tribo de Judá , a raiz de Davi, venceu para abrir o livro e romper os seus sete selos." Apocalipse 5:5. </vt:lpstr>
      <vt:lpstr>Apresentação do PowerPoint</vt:lpstr>
      <vt:lpstr>Apresentação do PowerPoint</vt:lpstr>
      <vt:lpstr>   “O Cordeiro que tinha sete chifres e sete olhos”   </vt:lpstr>
      <vt:lpstr>Apresentação do PowerPoint</vt:lpstr>
      <vt:lpstr>Apresentação do PowerPoint</vt:lpstr>
      <vt:lpstr>Quem é o Cordeiro?    Quando Jesus foi ao rio Jordão para ser batizado por João Batista, este disse as seguintes palavras:  "Eis o Cordeiro de Deus que tira o pecado do mundo!" (João 1:29) </vt:lpstr>
      <vt:lpstr>O apóstolo Pedro refere-se a Jesus da mesma maneira: "... Não foi com coisas corruptíveis, como prata ou ouro que fostes resgatados da vossa vã maneira de viver... mas com precioso sangue, como de um cordeiro sem defeito e sem mancha, o sangue de Cristo." (I Pedro 1:18 e 19) </vt:lpstr>
      <vt:lpstr>Apresentação do PowerPoint</vt:lpstr>
      <vt:lpstr>Somente Cristo, o Cordeiro de Deus, é digno de abrir o rolo selado com sete selos. João é convidado a conhecer a "sala de controle" no Céu.  </vt:lpstr>
      <vt:lpstr>Cristo, o Leão da tribo de Judá, é o Cordeiro de Deus que tira o pecado do mundo.</vt:lpstr>
      <vt:lpstr>Capítulo 5:8 a 10</vt:lpstr>
      <vt:lpstr>Capítulo 5: 11 a 14</vt:lpstr>
      <vt:lpstr>Capítulo 5: 13 a 14</vt:lpstr>
      <vt:lpstr>Apresentação do PowerPoint</vt:lpstr>
      <vt:lpstr>TODO O UNIVERSO</vt:lpstr>
      <vt:lpstr>Apresentação do PowerPoint</vt:lpstr>
      <vt:lpstr>Apresentação do PowerPoint</vt:lpstr>
      <vt:lpstr>Só Jesus, o Cordeiro, é digno de receber:  O poder -  riqueza - sabedoria – força -  honra - glória e louvor.</vt:lpstr>
      <vt:lpstr>Apocalipse 1:5   Jesus Cristo   "pelo Seu sangue nos libertou dos nossos pecados". </vt:lpstr>
      <vt:lpstr>Para sermos salvos e recebermos a vida eterna   PRECISAMOS  "lavar as nossas vestes e as branquearem no sangue do Cordeiro".  </vt:lpstr>
      <vt:lpstr>Jesus Ele morreu sobre a cruz no Calvário para salvar-nos do pecado.  Ele nos tem amado com amor infinito.</vt:lpstr>
      <vt:lpstr>Apresentação do PowerPoint</vt:lpstr>
      <vt:lpstr>Leia-se: II Tess. 2:3 e 4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user</dc:creator>
  <cp:lastModifiedBy>jose ferreira Neto</cp:lastModifiedBy>
  <cp:revision>79</cp:revision>
  <dcterms:created xsi:type="dcterms:W3CDTF">2013-05-24T17:53:45Z</dcterms:created>
  <dcterms:modified xsi:type="dcterms:W3CDTF">2024-03-14T20:52:24Z</dcterms:modified>
</cp:coreProperties>
</file>